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74"/>
  </p:notesMasterIdLst>
  <p:handoutMasterIdLst>
    <p:handoutMasterId r:id="rId75"/>
  </p:handoutMasterIdLst>
  <p:sldIdLst>
    <p:sldId id="268" r:id="rId3"/>
    <p:sldId id="269" r:id="rId4"/>
    <p:sldId id="270" r:id="rId5"/>
    <p:sldId id="372" r:id="rId6"/>
    <p:sldId id="272" r:id="rId7"/>
    <p:sldId id="274" r:id="rId8"/>
    <p:sldId id="271" r:id="rId9"/>
    <p:sldId id="275" r:id="rId10"/>
    <p:sldId id="276" r:id="rId11"/>
    <p:sldId id="366" r:id="rId12"/>
    <p:sldId id="279" r:id="rId13"/>
    <p:sldId id="280" r:id="rId14"/>
    <p:sldId id="282" r:id="rId15"/>
    <p:sldId id="281" r:id="rId16"/>
    <p:sldId id="367" r:id="rId17"/>
    <p:sldId id="284" r:id="rId18"/>
    <p:sldId id="285" r:id="rId19"/>
    <p:sldId id="287" r:id="rId20"/>
    <p:sldId id="289" r:id="rId21"/>
    <p:sldId id="290" r:id="rId22"/>
    <p:sldId id="295" r:id="rId23"/>
    <p:sldId id="293" r:id="rId24"/>
    <p:sldId id="292" r:id="rId25"/>
    <p:sldId id="294" r:id="rId26"/>
    <p:sldId id="296" r:id="rId27"/>
    <p:sldId id="297" r:id="rId28"/>
    <p:sldId id="298" r:id="rId29"/>
    <p:sldId id="300" r:id="rId30"/>
    <p:sldId id="305" r:id="rId31"/>
    <p:sldId id="301" r:id="rId32"/>
    <p:sldId id="368" r:id="rId33"/>
    <p:sldId id="303" r:id="rId34"/>
    <p:sldId id="304" r:id="rId35"/>
    <p:sldId id="306" r:id="rId36"/>
    <p:sldId id="307" r:id="rId37"/>
    <p:sldId id="308" r:id="rId38"/>
    <p:sldId id="311" r:id="rId39"/>
    <p:sldId id="312" r:id="rId40"/>
    <p:sldId id="313" r:id="rId41"/>
    <p:sldId id="325" r:id="rId42"/>
    <p:sldId id="326" r:id="rId43"/>
    <p:sldId id="316" r:id="rId44"/>
    <p:sldId id="330" r:id="rId45"/>
    <p:sldId id="331" r:id="rId46"/>
    <p:sldId id="323" r:id="rId47"/>
    <p:sldId id="324" r:id="rId48"/>
    <p:sldId id="369" r:id="rId49"/>
    <p:sldId id="333" r:id="rId50"/>
    <p:sldId id="335" r:id="rId51"/>
    <p:sldId id="336" r:id="rId52"/>
    <p:sldId id="337" r:id="rId53"/>
    <p:sldId id="338" r:id="rId54"/>
    <p:sldId id="340" r:id="rId55"/>
    <p:sldId id="339" r:id="rId56"/>
    <p:sldId id="341" r:id="rId57"/>
    <p:sldId id="342" r:id="rId58"/>
    <p:sldId id="343" r:id="rId59"/>
    <p:sldId id="370" r:id="rId60"/>
    <p:sldId id="344" r:id="rId61"/>
    <p:sldId id="347" r:id="rId62"/>
    <p:sldId id="348" r:id="rId63"/>
    <p:sldId id="373" r:id="rId64"/>
    <p:sldId id="352" r:id="rId65"/>
    <p:sldId id="355" r:id="rId66"/>
    <p:sldId id="357" r:id="rId67"/>
    <p:sldId id="356" r:id="rId68"/>
    <p:sldId id="358" r:id="rId69"/>
    <p:sldId id="371" r:id="rId70"/>
    <p:sldId id="362" r:id="rId71"/>
    <p:sldId id="363" r:id="rId72"/>
    <p:sldId id="364" r:id="rId73"/>
  </p:sldIdLst>
  <p:sldSz cx="9144000" cy="6858000" type="screen4x3"/>
  <p:notesSz cx="6858000" cy="9144000"/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95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4" autoAdjust="0"/>
    <p:restoredTop sz="84746" autoAdjust="0"/>
  </p:normalViewPr>
  <p:slideViewPr>
    <p:cSldViewPr snapToGrid="0" showGuides="1">
      <p:cViewPr varScale="1">
        <p:scale>
          <a:sx n="109" d="100"/>
          <a:sy n="109" d="100"/>
        </p:scale>
        <p:origin x="-1590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1266"/>
    </p:cViewPr>
  </p:sorterViewPr>
  <p:notesViewPr>
    <p:cSldViewPr snapToGrid="0" showGuides="1">
      <p:cViewPr varScale="1">
        <p:scale>
          <a:sx n="59" d="100"/>
          <a:sy n="59" d="100"/>
        </p:scale>
        <p:origin x="-2496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Relationship Id="rId4" Type="http://schemas.openxmlformats.org/officeDocument/2006/relationships/image" Target="../media/image60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13" Type="http://schemas.openxmlformats.org/officeDocument/2006/relationships/image" Target="../media/image77.wmf"/><Relationship Id="rId18" Type="http://schemas.openxmlformats.org/officeDocument/2006/relationships/image" Target="../media/image82.wmf"/><Relationship Id="rId3" Type="http://schemas.openxmlformats.org/officeDocument/2006/relationships/image" Target="../media/image67.wmf"/><Relationship Id="rId7" Type="http://schemas.openxmlformats.org/officeDocument/2006/relationships/image" Target="../media/image71.wmf"/><Relationship Id="rId12" Type="http://schemas.openxmlformats.org/officeDocument/2006/relationships/image" Target="../media/image76.wmf"/><Relationship Id="rId17" Type="http://schemas.openxmlformats.org/officeDocument/2006/relationships/image" Target="../media/image81.wmf"/><Relationship Id="rId2" Type="http://schemas.openxmlformats.org/officeDocument/2006/relationships/image" Target="../media/image66.wmf"/><Relationship Id="rId16" Type="http://schemas.openxmlformats.org/officeDocument/2006/relationships/image" Target="../media/image80.wmf"/><Relationship Id="rId20" Type="http://schemas.openxmlformats.org/officeDocument/2006/relationships/image" Target="../media/image84.wmf"/><Relationship Id="rId1" Type="http://schemas.openxmlformats.org/officeDocument/2006/relationships/image" Target="../media/image65.wmf"/><Relationship Id="rId6" Type="http://schemas.openxmlformats.org/officeDocument/2006/relationships/image" Target="../media/image70.wmf"/><Relationship Id="rId11" Type="http://schemas.openxmlformats.org/officeDocument/2006/relationships/image" Target="../media/image75.wmf"/><Relationship Id="rId5" Type="http://schemas.openxmlformats.org/officeDocument/2006/relationships/image" Target="../media/image69.wmf"/><Relationship Id="rId15" Type="http://schemas.openxmlformats.org/officeDocument/2006/relationships/image" Target="../media/image79.wmf"/><Relationship Id="rId10" Type="http://schemas.openxmlformats.org/officeDocument/2006/relationships/image" Target="../media/image74.wmf"/><Relationship Id="rId19" Type="http://schemas.openxmlformats.org/officeDocument/2006/relationships/image" Target="../media/image83.wmf"/><Relationship Id="rId4" Type="http://schemas.openxmlformats.org/officeDocument/2006/relationships/image" Target="../media/image68.wmf"/><Relationship Id="rId9" Type="http://schemas.openxmlformats.org/officeDocument/2006/relationships/image" Target="../media/image73.wmf"/><Relationship Id="rId14" Type="http://schemas.openxmlformats.org/officeDocument/2006/relationships/image" Target="../media/image7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pPr/>
              <a:t>2/18/2014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pPr/>
              <a:t>2/18/2014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SG" smtClean="0"/>
              <a:pPr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7095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do</a:t>
            </a:r>
            <a:r>
              <a:rPr lang="en-US" baseline="0" dirty="0" smtClean="0"/>
              <a:t> we mean by shape?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SG" smtClean="0"/>
              <a:pPr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7095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SG" smtClean="0"/>
              <a:pPr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7095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SG" smtClean="0"/>
              <a:pPr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17626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SG" smtClean="0"/>
              <a:pPr/>
              <a:t>31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7095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SG" smtClean="0"/>
              <a:pPr/>
              <a:t>47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7095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SG" smtClean="0"/>
              <a:pPr/>
              <a:t>58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7095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SG" smtClean="0"/>
              <a:pPr/>
              <a:t>68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7095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778125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1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8676" y="2292095"/>
            <a:ext cx="7572375" cy="2219691"/>
          </a:xfrm>
        </p:spPr>
        <p:txBody>
          <a:bodyPr anchor="ctr">
            <a:normAutofit/>
          </a:bodyPr>
          <a:lstStyle>
            <a:lvl1pPr algn="l">
              <a:defRPr sz="3300" cap="all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8674" y="4511784"/>
            <a:ext cx="7572376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pPr/>
              <a:t>2/18/2014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3334" y="0"/>
            <a:ext cx="1310643" cy="229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491003" y="1600201"/>
            <a:ext cx="4823184" cy="4572001"/>
          </a:xfrm>
        </p:spPr>
        <p:txBody>
          <a:bodyPr tIns="891540">
            <a:norm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8676" y="1600200"/>
            <a:ext cx="2547747" cy="4572000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14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pPr/>
              <a:t>2/18/2014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pPr/>
              <a:t>2/18/2014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29451" y="365124"/>
            <a:ext cx="1285875" cy="581183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8675" y="365124"/>
            <a:ext cx="6074172" cy="581183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pPr/>
              <a:t>2/18/2014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4181447" y="3239394"/>
            <a:ext cx="5632704" cy="63302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pPr/>
              <a:t>2/18/2014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 rot="10800000">
            <a:off x="0" y="5645511"/>
            <a:ext cx="9144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0" y="1143000"/>
            <a:ext cx="9144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5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1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8675" y="2292095"/>
            <a:ext cx="4300538" cy="2219691"/>
          </a:xfrm>
        </p:spPr>
        <p:txBody>
          <a:bodyPr anchor="ctr">
            <a:normAutofit/>
          </a:bodyPr>
          <a:lstStyle>
            <a:lvl1pPr algn="l">
              <a:defRPr sz="3300" cap="all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8675" y="4511784"/>
            <a:ext cx="4300538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4411" y="0"/>
            <a:ext cx="1310643" cy="2292095"/>
          </a:xfrm>
          <a:prstGeom prst="rect">
            <a:avLst/>
          </a:prstGeom>
        </p:spPr>
      </p:pic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235799" y="1310657"/>
            <a:ext cx="3908203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75438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9" name="Instructional Text"/>
          <p:cNvSpPr/>
          <p:nvPr/>
        </p:nvSpPr>
        <p:spPr>
          <a:xfrm>
            <a:off x="9258300" y="0"/>
            <a:ext cx="971550" cy="6858000"/>
          </a:xfrm>
          <a:prstGeom prst="roundRect">
            <a:avLst>
              <a:gd name="adj" fmla="val 9717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sz="900" b="1" i="1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sz="900" i="1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1"/>
            <a:ext cx="9144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5" y="2971806"/>
            <a:ext cx="7553324" cy="1684151"/>
          </a:xfrm>
        </p:spPr>
        <p:txBody>
          <a:bodyPr anchor="ctr">
            <a:normAutofit/>
          </a:bodyPr>
          <a:lstStyle>
            <a:lvl1pPr>
              <a:defRPr sz="330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8675" y="4655957"/>
            <a:ext cx="7553324" cy="5097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pPr/>
              <a:t>2/18/2014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11" y="0"/>
            <a:ext cx="1337391" cy="297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8676" y="1600202"/>
            <a:ext cx="3686175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1600202"/>
            <a:ext cx="3686175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pPr/>
              <a:t>2/18/2014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8675" y="1600200"/>
            <a:ext cx="3689604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8675" y="2424112"/>
            <a:ext cx="3689604" cy="37480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4583" y="1600200"/>
            <a:ext cx="3689604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4583" y="2424112"/>
            <a:ext cx="3689604" cy="37480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pPr/>
              <a:t>2/18/2014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pPr/>
              <a:t>2/18/2014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pPr/>
              <a:t>2/18/2014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1387" y="1600201"/>
            <a:ext cx="4083939" cy="4572001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8676" y="1600200"/>
            <a:ext cx="3288411" cy="4572000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14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pPr/>
              <a:t>2/18/2014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8675" y="76200"/>
            <a:ext cx="7485512" cy="1096963"/>
          </a:xfrm>
          <a:prstGeom prst="rect">
            <a:avLst/>
          </a:prstGeom>
        </p:spPr>
        <p:txBody>
          <a:bodyPr vert="horz" lIns="0" tIns="34290" rIns="0" bIns="3429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8675" y="1600200"/>
            <a:ext cx="7486650" cy="4572000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8676" y="6356352"/>
            <a:ext cx="1372169" cy="365125"/>
          </a:xfrm>
          <a:prstGeom prst="rect">
            <a:avLst/>
          </a:prstGeom>
        </p:spPr>
        <p:txBody>
          <a:bodyPr vert="horz" lIns="0" tIns="34290" rIns="0" bIns="34290" rtlCol="0" anchor="ctr"/>
          <a:lstStyle>
            <a:lvl1pPr algn="l">
              <a:defRPr sz="9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/>
              <a:pPr/>
              <a:t>2/18/2014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00844" y="6356350"/>
            <a:ext cx="4742312" cy="365127"/>
          </a:xfrm>
          <a:prstGeom prst="rect">
            <a:avLst/>
          </a:prstGeom>
        </p:spPr>
        <p:txBody>
          <a:bodyPr vert="horz" lIns="0" tIns="34290" rIns="0" bIns="34290" rtlCol="0" anchor="ctr"/>
          <a:lstStyle>
            <a:lvl1pPr algn="ctr">
              <a:defRPr sz="9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42587" y="6356352"/>
            <a:ext cx="1371600" cy="365125"/>
          </a:xfrm>
          <a:prstGeom prst="rect">
            <a:avLst/>
          </a:prstGeom>
        </p:spPr>
        <p:txBody>
          <a:bodyPr vert="horz" lIns="0" tIns="34290" rIns="0" bIns="34290" rtlCol="0" anchor="ctr"/>
          <a:lstStyle>
            <a:lvl1pPr algn="r">
              <a:defRPr sz="9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  <p:grpSp>
        <p:nvGrpSpPr>
          <p:cNvPr id="15" name="Group 14"/>
          <p:cNvGrpSpPr/>
          <p:nvPr/>
        </p:nvGrpSpPr>
        <p:grpSpPr>
          <a:xfrm>
            <a:off x="827532" y="1219201"/>
            <a:ext cx="7488936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1350"/>
        </a:spcBef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450"/>
        </a:spcBef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450"/>
        </a:spcBef>
        <a:buFont typeface="Wingdings" panose="05000000000000000000" pitchFamily="2" charset="2"/>
        <a:buChar char="§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450"/>
        </a:spcBef>
        <a:buFont typeface="Wingdings" panose="05000000000000000000" pitchFamily="2" charset="2"/>
        <a:buChar char="§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450"/>
        </a:spcBef>
        <a:buFont typeface="Wingdings" panose="05000000000000000000" pitchFamily="2" charset="2"/>
        <a:buChar char="§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gif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4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8.wmf"/><Relationship Id="rId5" Type="http://schemas.openxmlformats.org/officeDocument/2006/relationships/oleObject" Target="../embeddings/oleObject5.bin"/><Relationship Id="rId10" Type="http://schemas.openxmlformats.org/officeDocument/2006/relationships/image" Target="../media/image60.wmf"/><Relationship Id="rId4" Type="http://schemas.openxmlformats.org/officeDocument/2006/relationships/image" Target="../media/image57.wmf"/><Relationship Id="rId9" Type="http://schemas.openxmlformats.org/officeDocument/2006/relationships/oleObject" Target="../embeddings/oleObject7.bin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61.wmf"/><Relationship Id="rId4" Type="http://schemas.openxmlformats.org/officeDocument/2006/relationships/oleObject" Target="../embeddings/oleObject8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gif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wmf"/><Relationship Id="rId18" Type="http://schemas.openxmlformats.org/officeDocument/2006/relationships/oleObject" Target="../embeddings/oleObject16.bin"/><Relationship Id="rId26" Type="http://schemas.openxmlformats.org/officeDocument/2006/relationships/image" Target="../media/image74.wmf"/><Relationship Id="rId39" Type="http://schemas.openxmlformats.org/officeDocument/2006/relationships/oleObject" Target="../embeddings/oleObject27.bin"/><Relationship Id="rId21" Type="http://schemas.openxmlformats.org/officeDocument/2006/relationships/oleObject" Target="../embeddings/oleObject18.bin"/><Relationship Id="rId34" Type="http://schemas.openxmlformats.org/officeDocument/2006/relationships/image" Target="../media/image78.wmf"/><Relationship Id="rId42" Type="http://schemas.openxmlformats.org/officeDocument/2006/relationships/image" Target="../media/image82.wmf"/><Relationship Id="rId47" Type="http://schemas.openxmlformats.org/officeDocument/2006/relationships/oleObject" Target="../embeddings/oleObject32.bin"/><Relationship Id="rId50" Type="http://schemas.openxmlformats.org/officeDocument/2006/relationships/oleObject" Target="../embeddings/oleObject34.bin"/><Relationship Id="rId55" Type="http://schemas.openxmlformats.org/officeDocument/2006/relationships/oleObject" Target="../embeddings/oleObject39.bin"/><Relationship Id="rId7" Type="http://schemas.openxmlformats.org/officeDocument/2006/relationships/image" Target="../media/image65.wmf"/><Relationship Id="rId12" Type="http://schemas.openxmlformats.org/officeDocument/2006/relationships/oleObject" Target="../embeddings/oleObject13.bin"/><Relationship Id="rId17" Type="http://schemas.openxmlformats.org/officeDocument/2006/relationships/image" Target="../media/image70.wmf"/><Relationship Id="rId25" Type="http://schemas.openxmlformats.org/officeDocument/2006/relationships/oleObject" Target="../embeddings/oleObject20.bin"/><Relationship Id="rId33" Type="http://schemas.openxmlformats.org/officeDocument/2006/relationships/oleObject" Target="../embeddings/oleObject24.bin"/><Relationship Id="rId38" Type="http://schemas.openxmlformats.org/officeDocument/2006/relationships/image" Target="../media/image80.wmf"/><Relationship Id="rId46" Type="http://schemas.openxmlformats.org/officeDocument/2006/relationships/oleObject" Target="../embeddings/oleObject31.bin"/><Relationship Id="rId59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5.bin"/><Relationship Id="rId20" Type="http://schemas.openxmlformats.org/officeDocument/2006/relationships/oleObject" Target="../embeddings/oleObject17.bin"/><Relationship Id="rId29" Type="http://schemas.openxmlformats.org/officeDocument/2006/relationships/oleObject" Target="../embeddings/oleObject22.bin"/><Relationship Id="rId41" Type="http://schemas.openxmlformats.org/officeDocument/2006/relationships/oleObject" Target="../embeddings/oleObject28.bin"/><Relationship Id="rId54" Type="http://schemas.openxmlformats.org/officeDocument/2006/relationships/oleObject" Target="../embeddings/oleObject38.bin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67.wmf"/><Relationship Id="rId24" Type="http://schemas.openxmlformats.org/officeDocument/2006/relationships/image" Target="../media/image73.wmf"/><Relationship Id="rId32" Type="http://schemas.openxmlformats.org/officeDocument/2006/relationships/image" Target="../media/image77.wmf"/><Relationship Id="rId37" Type="http://schemas.openxmlformats.org/officeDocument/2006/relationships/oleObject" Target="../embeddings/oleObject26.bin"/><Relationship Id="rId40" Type="http://schemas.openxmlformats.org/officeDocument/2006/relationships/image" Target="../media/image81.wmf"/><Relationship Id="rId45" Type="http://schemas.openxmlformats.org/officeDocument/2006/relationships/oleObject" Target="../embeddings/oleObject30.bin"/><Relationship Id="rId53" Type="http://schemas.openxmlformats.org/officeDocument/2006/relationships/oleObject" Target="../embeddings/oleObject37.bin"/><Relationship Id="rId58" Type="http://schemas.openxmlformats.org/officeDocument/2006/relationships/oleObject" Target="../embeddings/oleObject42.bin"/><Relationship Id="rId5" Type="http://schemas.openxmlformats.org/officeDocument/2006/relationships/image" Target="../media/image87.gif"/><Relationship Id="rId15" Type="http://schemas.openxmlformats.org/officeDocument/2006/relationships/image" Target="../media/image69.wmf"/><Relationship Id="rId23" Type="http://schemas.openxmlformats.org/officeDocument/2006/relationships/oleObject" Target="../embeddings/oleObject19.bin"/><Relationship Id="rId28" Type="http://schemas.openxmlformats.org/officeDocument/2006/relationships/image" Target="../media/image75.wmf"/><Relationship Id="rId36" Type="http://schemas.openxmlformats.org/officeDocument/2006/relationships/image" Target="../media/image79.wmf"/><Relationship Id="rId49" Type="http://schemas.openxmlformats.org/officeDocument/2006/relationships/image" Target="../media/image84.wmf"/><Relationship Id="rId57" Type="http://schemas.openxmlformats.org/officeDocument/2006/relationships/oleObject" Target="../embeddings/oleObject41.bin"/><Relationship Id="rId10" Type="http://schemas.openxmlformats.org/officeDocument/2006/relationships/oleObject" Target="../embeddings/oleObject12.bin"/><Relationship Id="rId19" Type="http://schemas.openxmlformats.org/officeDocument/2006/relationships/image" Target="../media/image71.wmf"/><Relationship Id="rId31" Type="http://schemas.openxmlformats.org/officeDocument/2006/relationships/oleObject" Target="../embeddings/oleObject23.bin"/><Relationship Id="rId44" Type="http://schemas.openxmlformats.org/officeDocument/2006/relationships/image" Target="../media/image83.wmf"/><Relationship Id="rId52" Type="http://schemas.openxmlformats.org/officeDocument/2006/relationships/oleObject" Target="../embeddings/oleObject36.bin"/><Relationship Id="rId60" Type="http://schemas.openxmlformats.org/officeDocument/2006/relationships/oleObject" Target="../embeddings/oleObject44.bin"/><Relationship Id="rId4" Type="http://schemas.openxmlformats.org/officeDocument/2006/relationships/image" Target="../media/image86.gif"/><Relationship Id="rId9" Type="http://schemas.openxmlformats.org/officeDocument/2006/relationships/image" Target="../media/image66.wmf"/><Relationship Id="rId14" Type="http://schemas.openxmlformats.org/officeDocument/2006/relationships/oleObject" Target="../embeddings/oleObject14.bin"/><Relationship Id="rId22" Type="http://schemas.openxmlformats.org/officeDocument/2006/relationships/image" Target="../media/image72.wmf"/><Relationship Id="rId27" Type="http://schemas.openxmlformats.org/officeDocument/2006/relationships/oleObject" Target="../embeddings/oleObject21.bin"/><Relationship Id="rId30" Type="http://schemas.openxmlformats.org/officeDocument/2006/relationships/image" Target="../media/image76.wmf"/><Relationship Id="rId35" Type="http://schemas.openxmlformats.org/officeDocument/2006/relationships/oleObject" Target="../embeddings/oleObject25.bin"/><Relationship Id="rId43" Type="http://schemas.openxmlformats.org/officeDocument/2006/relationships/oleObject" Target="../embeddings/oleObject29.bin"/><Relationship Id="rId48" Type="http://schemas.openxmlformats.org/officeDocument/2006/relationships/oleObject" Target="../embeddings/oleObject33.bin"/><Relationship Id="rId56" Type="http://schemas.openxmlformats.org/officeDocument/2006/relationships/oleObject" Target="../embeddings/oleObject40.bin"/><Relationship Id="rId8" Type="http://schemas.openxmlformats.org/officeDocument/2006/relationships/oleObject" Target="../embeddings/oleObject11.bin"/><Relationship Id="rId51" Type="http://schemas.openxmlformats.org/officeDocument/2006/relationships/oleObject" Target="../embeddings/oleObject35.bin"/><Relationship Id="rId3" Type="http://schemas.openxmlformats.org/officeDocument/2006/relationships/image" Target="../media/image85.gi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3" Type="http://schemas.openxmlformats.org/officeDocument/2006/relationships/image" Target="../media/image89.png"/><Relationship Id="rId21" Type="http://schemas.openxmlformats.org/officeDocument/2006/relationships/image" Target="../media/image107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" Type="http://schemas.openxmlformats.org/officeDocument/2006/relationships/image" Target="../media/image88.png"/><Relationship Id="rId16" Type="http://schemas.openxmlformats.org/officeDocument/2006/relationships/image" Target="../media/image102.png"/><Relationship Id="rId20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5" Type="http://schemas.openxmlformats.org/officeDocument/2006/relationships/image" Target="../media/image101.png"/><Relationship Id="rId10" Type="http://schemas.openxmlformats.org/officeDocument/2006/relationships/image" Target="../media/image96.png"/><Relationship Id="rId19" Type="http://schemas.openxmlformats.org/officeDocument/2006/relationships/image" Target="../media/image105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18" Type="http://schemas.openxmlformats.org/officeDocument/2006/relationships/image" Target="../media/image124.png"/><Relationship Id="rId3" Type="http://schemas.openxmlformats.org/officeDocument/2006/relationships/image" Target="../media/image109.png"/><Relationship Id="rId21" Type="http://schemas.openxmlformats.org/officeDocument/2006/relationships/image" Target="../media/image127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image" Target="../media/image108.png"/><Relationship Id="rId16" Type="http://schemas.openxmlformats.org/officeDocument/2006/relationships/image" Target="../media/image122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19" Type="http://schemas.openxmlformats.org/officeDocument/2006/relationships/image" Target="../media/image125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Relationship Id="rId9" Type="http://schemas.openxmlformats.org/officeDocument/2006/relationships/image" Target="../media/image15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jpeg"/><Relationship Id="rId5" Type="http://schemas.openxmlformats.org/officeDocument/2006/relationships/image" Target="../media/image147.jpeg"/><Relationship Id="rId4" Type="http://schemas.openxmlformats.org/officeDocument/2006/relationships/image" Target="../media/image146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5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53.png"/><Relationship Id="rId4" Type="http://schemas.openxmlformats.org/officeDocument/2006/relationships/image" Target="../media/image15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SG" dirty="0"/>
              <a:t>Exploiting Shape Properties for</a:t>
            </a:r>
            <a:br>
              <a:rPr lang="en-SG" dirty="0"/>
            </a:br>
            <a:r>
              <a:rPr lang="en-SG" dirty="0"/>
              <a:t>Improved Retrieval,</a:t>
            </a:r>
            <a:br>
              <a:rPr lang="en-SG" dirty="0"/>
            </a:br>
            <a:r>
              <a:rPr lang="en-SG" dirty="0"/>
              <a:t>Discrimination and Recognition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000" dirty="0" smtClean="0"/>
              <a:t>Vittal Premachandran</a:t>
            </a:r>
          </a:p>
          <a:p>
            <a:pPr algn="ctr"/>
            <a:r>
              <a:rPr lang="en-US" sz="2000" dirty="0" smtClean="0"/>
              <a:t>Thesis Defense Presentation</a:t>
            </a:r>
          </a:p>
          <a:p>
            <a:pPr algn="ctr"/>
            <a:r>
              <a:rPr lang="en-US" sz="2000" smtClean="0"/>
              <a:t>February 2014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1564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 smtClean="0"/>
              <a:t>Outline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r>
              <a:rPr lang="en-SG" b="1" dirty="0" smtClean="0">
                <a:solidFill>
                  <a:schemeClr val="tx1">
                    <a:lumMod val="50000"/>
                  </a:schemeClr>
                </a:solidFill>
              </a:rPr>
              <a:t>Background</a:t>
            </a:r>
          </a:p>
          <a:p>
            <a:r>
              <a:rPr lang="en-SG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Perceptually Motivated Shape Context</a:t>
            </a:r>
          </a:p>
          <a:p>
            <a:r>
              <a:rPr lang="en-SG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What parts of a shape are discriminative?</a:t>
            </a:r>
          </a:p>
          <a:p>
            <a:r>
              <a:rPr lang="en-SG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Shape similarity propagation on manifolds</a:t>
            </a:r>
          </a:p>
          <a:p>
            <a:r>
              <a:rPr lang="en-SG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Object detection in images using shapes</a:t>
            </a:r>
          </a:p>
          <a:p>
            <a:r>
              <a:rPr lang="en-SG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Summary</a:t>
            </a:r>
            <a:endParaRPr lang="en-SG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11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Computer Vision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03" y="1542371"/>
            <a:ext cx="3310559" cy="248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962" y="1514817"/>
            <a:ext cx="4461654" cy="1268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237" y="2782866"/>
            <a:ext cx="3805237" cy="339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92" y="3311027"/>
            <a:ext cx="4204136" cy="2689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883" y="2465711"/>
            <a:ext cx="5858707" cy="1690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01" y="1324657"/>
            <a:ext cx="5017087" cy="2508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49" y="4136375"/>
            <a:ext cx="5878867" cy="1863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616401" y="1324657"/>
            <a:ext cx="5017087" cy="2508544"/>
          </a:xfrm>
          <a:prstGeom prst="rect">
            <a:avLst/>
          </a:prstGeom>
          <a:solidFill>
            <a:srgbClr val="FF0000">
              <a:alpha val="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/>
          <p:cNvSpPr/>
          <p:nvPr/>
        </p:nvSpPr>
        <p:spPr>
          <a:xfrm>
            <a:off x="2509748" y="4023360"/>
            <a:ext cx="5878867" cy="2155167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1556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Methods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 err="1"/>
              <a:t>Belongie</a:t>
            </a:r>
            <a:r>
              <a:rPr lang="en-US" sz="1600" dirty="0"/>
              <a:t>, S.; Malik, J.; </a:t>
            </a:r>
            <a:r>
              <a:rPr lang="en-US" sz="1600" dirty="0" err="1"/>
              <a:t>Puzicha</a:t>
            </a:r>
            <a:r>
              <a:rPr lang="en-US" sz="1600" dirty="0"/>
              <a:t>, J.; , "Shape matching and object recognition using shape contexts," </a:t>
            </a:r>
            <a:r>
              <a:rPr lang="en-US" sz="1600" i="1" dirty="0"/>
              <a:t>PAMI 2002.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600" dirty="0" err="1"/>
              <a:t>Haibin</a:t>
            </a:r>
            <a:r>
              <a:rPr lang="en-US" sz="1600" dirty="0"/>
              <a:t> Ling, David W. Jacobs, "Shape Classification Using the Inner-Distance”,</a:t>
            </a:r>
          </a:p>
          <a:p>
            <a:pPr>
              <a:buNone/>
            </a:pPr>
            <a:r>
              <a:rPr lang="en-US" sz="1600" i="1" dirty="0"/>
              <a:t>	PAMI, 2007.</a:t>
            </a:r>
          </a:p>
          <a:p>
            <a:pPr lvl="1"/>
            <a:r>
              <a:rPr lang="en-US" sz="1600" dirty="0"/>
              <a:t>IDSC</a:t>
            </a:r>
          </a:p>
          <a:p>
            <a:endParaRPr lang="en-SG" dirty="0"/>
          </a:p>
        </p:txBody>
      </p:sp>
      <p:pic>
        <p:nvPicPr>
          <p:cNvPr id="4" name="Picture 3" descr="C:\Users\vitt0002\Documents\Report\PhDtemplateLATEX\Chapter2\figures\bin_diagra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95749" y="2251747"/>
            <a:ext cx="2745197" cy="1849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C:\Users\vitt0002\Documents\Report\IDSC_Angl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1855" y="4925185"/>
            <a:ext cx="4939174" cy="1048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8808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Methods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 err="1"/>
              <a:t>Belongie</a:t>
            </a:r>
            <a:r>
              <a:rPr lang="en-US" sz="1600" dirty="0"/>
              <a:t>, S.; Malik, J.; </a:t>
            </a:r>
            <a:r>
              <a:rPr lang="en-US" sz="1600" dirty="0" err="1"/>
              <a:t>Puzicha</a:t>
            </a:r>
            <a:r>
              <a:rPr lang="en-US" sz="1600" dirty="0"/>
              <a:t>, J.; , "Shape matching and object recognition using shape contexts," </a:t>
            </a:r>
            <a:r>
              <a:rPr lang="en-US" sz="1600" i="1" dirty="0"/>
              <a:t>PAMI 2002.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600" dirty="0" err="1"/>
              <a:t>Haibin</a:t>
            </a:r>
            <a:r>
              <a:rPr lang="en-US" sz="1600" dirty="0"/>
              <a:t> Ling, David W. Jacobs, "Shape Classification Using the Inner-Distance”,</a:t>
            </a:r>
          </a:p>
          <a:p>
            <a:pPr>
              <a:buNone/>
            </a:pPr>
            <a:r>
              <a:rPr lang="en-US" sz="1600" i="1" dirty="0"/>
              <a:t>	PAMI, 2007.</a:t>
            </a:r>
          </a:p>
          <a:p>
            <a:pPr lvl="1"/>
            <a:r>
              <a:rPr lang="en-US" sz="1600" dirty="0"/>
              <a:t>IDSC</a:t>
            </a:r>
          </a:p>
          <a:p>
            <a:endParaRPr lang="en-SG" dirty="0"/>
          </a:p>
        </p:txBody>
      </p:sp>
      <p:pic>
        <p:nvPicPr>
          <p:cNvPr id="4" name="Picture 3" descr="C:\Users\vitt0002\Documents\Report\PhDtemplateLATEX\Chapter2\figures\bin_diagra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95749" y="2251747"/>
            <a:ext cx="2745197" cy="1849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C:\Users\vitt0002\Documents\Report\IDSC_Angl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1855" y="4925185"/>
            <a:ext cx="4939174" cy="1048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44434" y="1402080"/>
            <a:ext cx="7680960" cy="489421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7" name="TextBox 6"/>
          <p:cNvSpPr txBox="1"/>
          <p:nvPr/>
        </p:nvSpPr>
        <p:spPr>
          <a:xfrm>
            <a:off x="738996" y="4101737"/>
            <a:ext cx="7666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Reliance on perfect contours!</a:t>
            </a:r>
            <a:endParaRPr lang="en-SG" sz="3600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34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with Contour-Based Techniques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Two assumptions of contour-based techniques</a:t>
            </a:r>
          </a:p>
          <a:p>
            <a:pPr lvl="1"/>
            <a:r>
              <a:rPr lang="en-US" dirty="0" smtClean="0"/>
              <a:t>Noise-free contours</a:t>
            </a:r>
          </a:p>
          <a:p>
            <a:pPr lvl="1"/>
            <a:r>
              <a:rPr lang="en-US" dirty="0" smtClean="0"/>
              <a:t>Closed contours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/>
              <a:t>Contours are important, but not always</a:t>
            </a:r>
          </a:p>
          <a:p>
            <a:r>
              <a:rPr lang="en-US" dirty="0"/>
              <a:t>Need a way to capture entire </a:t>
            </a:r>
            <a:r>
              <a:rPr lang="en-US" dirty="0" smtClean="0"/>
              <a:t>shape; </a:t>
            </a:r>
            <a:r>
              <a:rPr lang="en-US" smtClean="0"/>
              <a:t>Gestalt Psychology</a:t>
            </a:r>
            <a:endParaRPr lang="en-US" dirty="0"/>
          </a:p>
          <a:p>
            <a:r>
              <a:rPr lang="en-US" dirty="0"/>
              <a:t>Interior properties of a shape play an important role</a:t>
            </a:r>
            <a:endParaRPr lang="en-SG" dirty="0"/>
          </a:p>
          <a:p>
            <a:endParaRPr lang="en-US" dirty="0" smtClean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2728" y="2482807"/>
            <a:ext cx="3875694" cy="1926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69687" y="2883040"/>
            <a:ext cx="3202446" cy="1126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206917" y="4600658"/>
            <a:ext cx="3307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Contours have indentations and noise</a:t>
            </a:r>
            <a:endParaRPr lang="en-SG" dirty="0"/>
          </a:p>
        </p:txBody>
      </p:sp>
      <p:sp>
        <p:nvSpPr>
          <p:cNvPr id="7" name="TextBox 6"/>
          <p:cNvSpPr txBox="1"/>
          <p:nvPr/>
        </p:nvSpPr>
        <p:spPr>
          <a:xfrm>
            <a:off x="5685512" y="4600657"/>
            <a:ext cx="19707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Contours have breaks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1115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 smtClean="0"/>
              <a:t>Outline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r>
              <a:rPr lang="en-SG" dirty="0" smtClean="0">
                <a:solidFill>
                  <a:schemeClr val="bg1">
                    <a:lumMod val="50000"/>
                  </a:schemeClr>
                </a:solidFill>
              </a:rPr>
              <a:t>Background</a:t>
            </a:r>
          </a:p>
          <a:p>
            <a:r>
              <a:rPr lang="en-SG" b="1" dirty="0" smtClean="0"/>
              <a:t>Perceptually Motivated Shape Context</a:t>
            </a:r>
          </a:p>
          <a:p>
            <a:r>
              <a:rPr lang="en-SG" dirty="0" smtClean="0">
                <a:solidFill>
                  <a:schemeClr val="bg1">
                    <a:lumMod val="50000"/>
                  </a:schemeClr>
                </a:solidFill>
              </a:rPr>
              <a:t>What parts of a shape are discriminative?</a:t>
            </a:r>
          </a:p>
          <a:p>
            <a:r>
              <a:rPr lang="en-SG" dirty="0" smtClean="0">
                <a:solidFill>
                  <a:schemeClr val="bg1">
                    <a:lumMod val="50000"/>
                  </a:schemeClr>
                </a:solidFill>
              </a:rPr>
              <a:t>Shape similarity propagation on manifolds</a:t>
            </a:r>
          </a:p>
          <a:p>
            <a:r>
              <a:rPr lang="en-SG" dirty="0" smtClean="0">
                <a:solidFill>
                  <a:schemeClr val="bg1">
                    <a:lumMod val="50000"/>
                  </a:schemeClr>
                </a:solidFill>
              </a:rPr>
              <a:t>Object detection in images using shapes</a:t>
            </a:r>
          </a:p>
          <a:p>
            <a:r>
              <a:rPr lang="en-SG" dirty="0" smtClean="0">
                <a:solidFill>
                  <a:schemeClr val="bg1">
                    <a:lumMod val="50000"/>
                  </a:schemeClr>
                </a:solidFill>
              </a:rPr>
              <a:t>Summary</a:t>
            </a:r>
            <a:endParaRPr lang="en-SG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11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Solid Shape Context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Perceptually motivated variant of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the Shape Context Descriptor</a:t>
            </a:r>
          </a:p>
          <a:p>
            <a:r>
              <a:rPr lang="en-US" dirty="0" smtClean="0"/>
              <a:t>Captures the interior properties of</a:t>
            </a:r>
          </a:p>
          <a:p>
            <a:pPr marL="0" indent="0">
              <a:buNone/>
            </a:pPr>
            <a:r>
              <a:rPr lang="en-US" dirty="0" smtClean="0"/>
              <a:t>  the shape (</a:t>
            </a:r>
            <a:r>
              <a:rPr lang="en-US" i="1" dirty="0" smtClean="0"/>
              <a:t>Dense Points</a:t>
            </a:r>
            <a:r>
              <a:rPr lang="en-US" dirty="0" smtClean="0"/>
              <a:t>)</a:t>
            </a:r>
          </a:p>
          <a:p>
            <a:r>
              <a:rPr lang="en-US" dirty="0" smtClean="0"/>
              <a:t>A sparse set of feature locations for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easy shape-matching (</a:t>
            </a:r>
            <a:r>
              <a:rPr lang="en-US" i="1" dirty="0" smtClean="0"/>
              <a:t>Sparse Points</a:t>
            </a:r>
            <a:r>
              <a:rPr lang="en-US" dirty="0" smtClean="0"/>
              <a:t>)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895" y="1489575"/>
            <a:ext cx="3865540" cy="297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767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Interior Properties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Contour Layout: Sample contour :: Interior Layout :: Sample from inside!</a:t>
            </a:r>
          </a:p>
          <a:p>
            <a:endParaRPr lang="en-US" dirty="0" smtClean="0"/>
          </a:p>
          <a:p>
            <a:r>
              <a:rPr lang="en-US" dirty="0" smtClean="0"/>
              <a:t>How to sample points?</a:t>
            </a:r>
          </a:p>
          <a:p>
            <a:r>
              <a:rPr lang="en-US" dirty="0" smtClean="0"/>
              <a:t>A: Accept/Reject technique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539" y="3046639"/>
            <a:ext cx="327660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155" y="3800329"/>
            <a:ext cx="1712603" cy="648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76" y="4448945"/>
            <a:ext cx="2746562" cy="1331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637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Constrained Delaunay Triangulation - Sampling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contour and sample a set of points</a:t>
            </a:r>
          </a:p>
          <a:p>
            <a:r>
              <a:rPr lang="en-US" dirty="0" smtClean="0"/>
              <a:t>Perform a Constrained Delaunay Triangulation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on the sampled points</a:t>
            </a:r>
          </a:p>
          <a:p>
            <a:r>
              <a:rPr lang="en-US" dirty="0" smtClean="0"/>
              <a:t>Sample points from within each triangle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10" y="3724683"/>
            <a:ext cx="1860760" cy="146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481" y="3724683"/>
            <a:ext cx="1826862" cy="146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539" y="3724683"/>
            <a:ext cx="1751537" cy="1464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260" y="3723867"/>
            <a:ext cx="1744926" cy="146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707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Points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Dense Points </a:t>
            </a:r>
            <a:r>
              <a:rPr lang="en-US" dirty="0" smtClean="0"/>
              <a:t>~ 2500</a:t>
            </a:r>
            <a:endParaRPr lang="en-US" i="1" dirty="0" smtClean="0"/>
          </a:p>
          <a:p>
            <a:r>
              <a:rPr lang="en-US" dirty="0" smtClean="0"/>
              <a:t>Matching features are each </a:t>
            </a:r>
            <a:r>
              <a:rPr lang="en-US" i="1" dirty="0" smtClean="0"/>
              <a:t>Dense Point</a:t>
            </a:r>
            <a:r>
              <a:rPr lang="en-US" dirty="0" smtClean="0"/>
              <a:t> is computationally infeasible</a:t>
            </a:r>
          </a:p>
          <a:p>
            <a:pPr lvl="1"/>
            <a:r>
              <a:rPr lang="en-US" dirty="0" smtClean="0"/>
              <a:t>(and unnecessary)</a:t>
            </a:r>
          </a:p>
          <a:p>
            <a:r>
              <a:rPr lang="en-US" dirty="0" smtClean="0"/>
              <a:t>So, need a sparser set of points to compute the descriptor</a:t>
            </a:r>
          </a:p>
          <a:p>
            <a:endParaRPr lang="en-US" dirty="0"/>
          </a:p>
          <a:p>
            <a:r>
              <a:rPr lang="en-US" dirty="0" smtClean="0"/>
              <a:t>What are a good set of sparse points?</a:t>
            </a:r>
            <a:endParaRPr lang="en-SG" dirty="0"/>
          </a:p>
        </p:txBody>
      </p:sp>
      <p:pic>
        <p:nvPicPr>
          <p:cNvPr id="4" name="Picture 2" descr="C:\Users\vitt0002\Desktop\cel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6131" y="3778281"/>
            <a:ext cx="2106603" cy="1608094"/>
          </a:xfrm>
          <a:prstGeom prst="rect">
            <a:avLst/>
          </a:prstGeom>
          <a:noFill/>
        </p:spPr>
      </p:pic>
      <p:pic>
        <p:nvPicPr>
          <p:cNvPr id="5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98687" y="3778281"/>
            <a:ext cx="2114136" cy="1608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 descr="C:\Users\vitt0002\Desktop\convexhul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91497" y="3778281"/>
            <a:ext cx="2378549" cy="1608094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146131" y="5515391"/>
            <a:ext cx="19845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Centers of grids?</a:t>
            </a:r>
            <a:endParaRPr lang="en-S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lose continuity</a:t>
            </a:r>
          </a:p>
          <a:p>
            <a:r>
              <a:rPr lang="en-US" dirty="0" smtClean="0"/>
              <a:t>   constraints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98687" y="5515391"/>
            <a:ext cx="23666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Uniform points along</a:t>
            </a:r>
          </a:p>
          <a:p>
            <a:r>
              <a:rPr lang="en-US" dirty="0" smtClean="0"/>
              <a:t>contours?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Susceptible to </a:t>
            </a:r>
          </a:p>
          <a:p>
            <a:r>
              <a:rPr lang="en-US" dirty="0" smtClean="0"/>
              <a:t>   indentations in contour</a:t>
            </a:r>
            <a:endParaRPr lang="en-SG" dirty="0"/>
          </a:p>
        </p:txBody>
      </p:sp>
      <p:sp>
        <p:nvSpPr>
          <p:cNvPr id="9" name="TextBox 8"/>
          <p:cNvSpPr txBox="1"/>
          <p:nvPr/>
        </p:nvSpPr>
        <p:spPr>
          <a:xfrm>
            <a:off x="5991497" y="5515391"/>
            <a:ext cx="22392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Our method:</a:t>
            </a:r>
          </a:p>
          <a:p>
            <a:r>
              <a:rPr lang="en-US" dirty="0" smtClean="0"/>
              <a:t>Sample points along the</a:t>
            </a:r>
          </a:p>
          <a:p>
            <a:r>
              <a:rPr lang="en-US" b="1" i="1" dirty="0" smtClean="0"/>
              <a:t>convex hull </a:t>
            </a:r>
            <a:r>
              <a:rPr lang="en-US" dirty="0" smtClean="0"/>
              <a:t>of the shape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8496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 smtClean="0"/>
              <a:t>Outline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Introduction</a:t>
            </a:r>
          </a:p>
          <a:p>
            <a:r>
              <a:rPr lang="en-SG" dirty="0" smtClean="0"/>
              <a:t>Background</a:t>
            </a:r>
          </a:p>
          <a:p>
            <a:r>
              <a:rPr lang="en-SG" dirty="0" smtClean="0"/>
              <a:t>Perceptually Motivated Shape Context</a:t>
            </a:r>
          </a:p>
          <a:p>
            <a:r>
              <a:rPr lang="en-SG" dirty="0" smtClean="0"/>
              <a:t>What parts of a shape are discriminative?</a:t>
            </a:r>
          </a:p>
          <a:p>
            <a:r>
              <a:rPr lang="en-SG" dirty="0" smtClean="0"/>
              <a:t>Shape similarity propagation on manifolds</a:t>
            </a:r>
          </a:p>
          <a:p>
            <a:r>
              <a:rPr lang="en-SG" dirty="0" smtClean="0"/>
              <a:t>Object detection in images using shapes</a:t>
            </a:r>
          </a:p>
          <a:p>
            <a:r>
              <a:rPr lang="en-SG" dirty="0" smtClean="0"/>
              <a:t>Summary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091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Solid Shape Context Descriptor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SSC descriptor is a 2-D histogram of distances and angles</a:t>
            </a:r>
          </a:p>
          <a:p>
            <a:r>
              <a:rPr lang="en-US" dirty="0" smtClean="0"/>
              <a:t>The histogram is computed at each </a:t>
            </a:r>
            <a:r>
              <a:rPr lang="en-US" i="1" dirty="0" smtClean="0"/>
              <a:t>Sparse Point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shape is now described by a set of histograms</a:t>
            </a:r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104" y="2272142"/>
            <a:ext cx="4476206" cy="470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910" y="5896520"/>
            <a:ext cx="3448594" cy="407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184" y="2878009"/>
            <a:ext cx="5462045" cy="2246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088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together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61" y="1506583"/>
            <a:ext cx="7598017" cy="4878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465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SSC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Robust to indentations and contour noise</a:t>
            </a:r>
            <a:endParaRPr lang="en-SG" dirty="0"/>
          </a:p>
          <a:p>
            <a:endParaRPr lang="en-US" dirty="0"/>
          </a:p>
          <a:p>
            <a:r>
              <a:rPr lang="en-US" dirty="0" smtClean="0"/>
              <a:t>Invariant to translation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Invariant to scale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Invariant to rotation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Oval 3"/>
          <p:cNvSpPr/>
          <p:nvPr/>
        </p:nvSpPr>
        <p:spPr>
          <a:xfrm>
            <a:off x="3521376" y="2324698"/>
            <a:ext cx="836023" cy="862149"/>
          </a:xfrm>
          <a:prstGeom prst="ellipse">
            <a:avLst/>
          </a:prstGeom>
          <a:solidFill>
            <a:srgbClr val="7030A0">
              <a:alpha val="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Oval 4"/>
          <p:cNvSpPr/>
          <p:nvPr/>
        </p:nvSpPr>
        <p:spPr>
          <a:xfrm>
            <a:off x="3747799" y="2594665"/>
            <a:ext cx="60960" cy="60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Oval 5"/>
          <p:cNvSpPr/>
          <p:nvPr/>
        </p:nvSpPr>
        <p:spPr>
          <a:xfrm>
            <a:off x="4065670" y="2594665"/>
            <a:ext cx="60960" cy="60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Block Arc 9"/>
          <p:cNvSpPr/>
          <p:nvPr/>
        </p:nvSpPr>
        <p:spPr>
          <a:xfrm flipV="1">
            <a:off x="3744533" y="2755765"/>
            <a:ext cx="389707" cy="256898"/>
          </a:xfrm>
          <a:prstGeom prst="blockArc">
            <a:avLst>
              <a:gd name="adj1" fmla="val 10800000"/>
              <a:gd name="adj2" fmla="val 7"/>
              <a:gd name="adj3" fmla="val 3948"/>
            </a:avLst>
          </a:prstGeom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056972" y="2433553"/>
            <a:ext cx="836023" cy="862149"/>
          </a:xfrm>
          <a:prstGeom prst="ellipse">
            <a:avLst/>
          </a:prstGeom>
          <a:solidFill>
            <a:srgbClr val="7030A0">
              <a:alpha val="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Oval 11"/>
          <p:cNvSpPr/>
          <p:nvPr/>
        </p:nvSpPr>
        <p:spPr>
          <a:xfrm>
            <a:off x="4283395" y="2703520"/>
            <a:ext cx="60960" cy="60960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Oval 12"/>
          <p:cNvSpPr/>
          <p:nvPr/>
        </p:nvSpPr>
        <p:spPr>
          <a:xfrm>
            <a:off x="4601266" y="2703520"/>
            <a:ext cx="60960" cy="60960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Block Arc 13"/>
          <p:cNvSpPr/>
          <p:nvPr/>
        </p:nvSpPr>
        <p:spPr>
          <a:xfrm flipV="1">
            <a:off x="4280129" y="2864620"/>
            <a:ext cx="389707" cy="256898"/>
          </a:xfrm>
          <a:prstGeom prst="blockArc">
            <a:avLst>
              <a:gd name="adj1" fmla="val 10800000"/>
              <a:gd name="adj2" fmla="val 7"/>
              <a:gd name="adj3" fmla="val 3948"/>
            </a:avLst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190899" y="3729012"/>
            <a:ext cx="836023" cy="862149"/>
          </a:xfrm>
          <a:prstGeom prst="ellipse">
            <a:avLst/>
          </a:prstGeom>
          <a:solidFill>
            <a:srgbClr val="7030A0">
              <a:alpha val="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Oval 15"/>
          <p:cNvSpPr/>
          <p:nvPr/>
        </p:nvSpPr>
        <p:spPr>
          <a:xfrm>
            <a:off x="3417322" y="3998979"/>
            <a:ext cx="60960" cy="60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Oval 16"/>
          <p:cNvSpPr/>
          <p:nvPr/>
        </p:nvSpPr>
        <p:spPr>
          <a:xfrm>
            <a:off x="3735193" y="3998979"/>
            <a:ext cx="60960" cy="60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Block Arc 17"/>
          <p:cNvSpPr/>
          <p:nvPr/>
        </p:nvSpPr>
        <p:spPr>
          <a:xfrm flipV="1">
            <a:off x="3414056" y="4160079"/>
            <a:ext cx="389707" cy="256898"/>
          </a:xfrm>
          <a:prstGeom prst="blockArc">
            <a:avLst>
              <a:gd name="adj1" fmla="val 10800000"/>
              <a:gd name="adj2" fmla="val 7"/>
              <a:gd name="adj3" fmla="val 3948"/>
            </a:avLst>
          </a:prstGeom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4266450" y="3813920"/>
            <a:ext cx="674915" cy="692332"/>
          </a:xfrm>
          <a:prstGeom prst="ellipse">
            <a:avLst/>
          </a:prstGeom>
          <a:solidFill>
            <a:srgbClr val="7030A0">
              <a:alpha val="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Oval 19"/>
          <p:cNvSpPr/>
          <p:nvPr/>
        </p:nvSpPr>
        <p:spPr>
          <a:xfrm>
            <a:off x="4440619" y="4013166"/>
            <a:ext cx="49213" cy="48953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Oval 20"/>
          <p:cNvSpPr/>
          <p:nvPr/>
        </p:nvSpPr>
        <p:spPr>
          <a:xfrm>
            <a:off x="4723654" y="4013166"/>
            <a:ext cx="49213" cy="48953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Block Arc 21"/>
          <p:cNvSpPr/>
          <p:nvPr/>
        </p:nvSpPr>
        <p:spPr>
          <a:xfrm flipV="1">
            <a:off x="4446062" y="4143188"/>
            <a:ext cx="314607" cy="206297"/>
          </a:xfrm>
          <a:prstGeom prst="blockArc">
            <a:avLst>
              <a:gd name="adj1" fmla="val 10800000"/>
              <a:gd name="adj2" fmla="val 7"/>
              <a:gd name="adj3" fmla="val 3948"/>
            </a:avLst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3190899" y="5111539"/>
            <a:ext cx="836023" cy="862149"/>
          </a:xfrm>
          <a:prstGeom prst="ellipse">
            <a:avLst/>
          </a:prstGeom>
          <a:solidFill>
            <a:srgbClr val="7030A0">
              <a:alpha val="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Oval 23"/>
          <p:cNvSpPr/>
          <p:nvPr/>
        </p:nvSpPr>
        <p:spPr>
          <a:xfrm>
            <a:off x="3417322" y="5381506"/>
            <a:ext cx="60960" cy="60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Oval 24"/>
          <p:cNvSpPr/>
          <p:nvPr/>
        </p:nvSpPr>
        <p:spPr>
          <a:xfrm>
            <a:off x="3735193" y="5381506"/>
            <a:ext cx="60960" cy="60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Block Arc 25"/>
          <p:cNvSpPr/>
          <p:nvPr/>
        </p:nvSpPr>
        <p:spPr>
          <a:xfrm flipV="1">
            <a:off x="3414056" y="5542606"/>
            <a:ext cx="389707" cy="256898"/>
          </a:xfrm>
          <a:prstGeom prst="blockArc">
            <a:avLst>
              <a:gd name="adj1" fmla="val 10800000"/>
              <a:gd name="adj2" fmla="val 7"/>
              <a:gd name="adj3" fmla="val 3948"/>
            </a:avLst>
          </a:prstGeom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 rot="2577862">
            <a:off x="4208598" y="5085886"/>
            <a:ext cx="836023" cy="862149"/>
          </a:xfrm>
          <a:prstGeom prst="ellipse">
            <a:avLst/>
          </a:prstGeom>
          <a:solidFill>
            <a:srgbClr val="7030A0">
              <a:alpha val="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Oval 31"/>
          <p:cNvSpPr/>
          <p:nvPr/>
        </p:nvSpPr>
        <p:spPr>
          <a:xfrm rot="2577862">
            <a:off x="4583074" y="5268763"/>
            <a:ext cx="60960" cy="60960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Oval 32"/>
          <p:cNvSpPr/>
          <p:nvPr/>
        </p:nvSpPr>
        <p:spPr>
          <a:xfrm rot="2577862">
            <a:off x="4831273" y="5503906"/>
            <a:ext cx="60960" cy="60960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Block Arc 33"/>
          <p:cNvSpPr/>
          <p:nvPr/>
        </p:nvSpPr>
        <p:spPr>
          <a:xfrm rot="2577862" flipV="1">
            <a:off x="4379501" y="5455990"/>
            <a:ext cx="389707" cy="256898"/>
          </a:xfrm>
          <a:prstGeom prst="blockArc">
            <a:avLst>
              <a:gd name="adj1" fmla="val 10800000"/>
              <a:gd name="adj2" fmla="val 7"/>
              <a:gd name="adj3" fmla="val 3948"/>
            </a:avLst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88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and Results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MPEG-7 Database</a:t>
            </a:r>
          </a:p>
          <a:p>
            <a:r>
              <a:rPr lang="en-US" dirty="0" smtClean="0"/>
              <a:t>1400 images, 70 classes, 20 objects per class</a:t>
            </a:r>
          </a:p>
          <a:p>
            <a:r>
              <a:rPr lang="en-US" dirty="0" smtClean="0"/>
              <a:t>Objects vary in scale, rotation, translation, articulation</a:t>
            </a:r>
            <a:endParaRPr lang="en-SG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635" y="2937899"/>
            <a:ext cx="3892730" cy="3403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197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and Results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Performance is measured using </a:t>
            </a:r>
            <a:r>
              <a:rPr lang="en-US" dirty="0" err="1" smtClean="0"/>
              <a:t>Bullseye</a:t>
            </a:r>
            <a:r>
              <a:rPr lang="en-US" dirty="0" smtClean="0"/>
              <a:t> score</a:t>
            </a:r>
            <a:endParaRPr lang="en-SG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831" y="2055222"/>
            <a:ext cx="4106338" cy="445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823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 Over IDSC</a:t>
            </a:r>
            <a:endParaRPr lang="en-SG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62" y="1871593"/>
            <a:ext cx="7515497" cy="272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412" y="4878685"/>
            <a:ext cx="3682795" cy="160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/>
          <p:nvPr/>
        </p:nvSpPr>
        <p:spPr>
          <a:xfrm>
            <a:off x="3082834" y="1645920"/>
            <a:ext cx="2159726" cy="3102136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6586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Qualitative Results</a:t>
            </a:r>
            <a:endParaRPr lang="en-SG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676" y="1379845"/>
            <a:ext cx="6310648" cy="5153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527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Qualitative Results - 2</a:t>
            </a:r>
            <a:endParaRPr lang="en-SG" dirty="0"/>
          </a:p>
        </p:txBody>
      </p:sp>
      <p:pic>
        <p:nvPicPr>
          <p:cNvPr id="15362" name="Picture 2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600" y="1378800"/>
            <a:ext cx="6310800" cy="515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874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Perceptually Motivated Shape Context - Recap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Interior properties of the shape are important</a:t>
            </a:r>
          </a:p>
          <a:p>
            <a:r>
              <a:rPr lang="en-US" dirty="0" smtClean="0"/>
              <a:t>Proposed the Solid Shape Context descriptor to capture interior properties.</a:t>
            </a:r>
          </a:p>
          <a:p>
            <a:endParaRPr lang="en-US" dirty="0"/>
          </a:p>
          <a:p>
            <a:pPr marL="171450" lvl="1">
              <a:spcBef>
                <a:spcPts val="1350"/>
              </a:spcBef>
            </a:pPr>
            <a:r>
              <a:rPr lang="en-SG" dirty="0" err="1"/>
              <a:t>Vittal</a:t>
            </a:r>
            <a:r>
              <a:rPr lang="en-SG" dirty="0"/>
              <a:t> </a:t>
            </a:r>
            <a:r>
              <a:rPr lang="en-SG" dirty="0" err="1"/>
              <a:t>Premachandran</a:t>
            </a:r>
            <a:r>
              <a:rPr lang="en-SG" dirty="0"/>
              <a:t>, and Ramakrishna </a:t>
            </a:r>
            <a:r>
              <a:rPr lang="en-SG" dirty="0" err="1"/>
              <a:t>Kakarala</a:t>
            </a:r>
            <a:r>
              <a:rPr lang="en-SG" dirty="0"/>
              <a:t>. "Perceptually motivated shape context which uses shape interiors." </a:t>
            </a:r>
            <a:r>
              <a:rPr lang="en-SG" i="1" dirty="0"/>
              <a:t>Pattern Recognition</a:t>
            </a:r>
            <a:r>
              <a:rPr lang="en-SG" dirty="0"/>
              <a:t> (2013).</a:t>
            </a:r>
            <a:endParaRPr lang="en-US" dirty="0"/>
          </a:p>
          <a:p>
            <a:pPr marL="171450" lvl="1">
              <a:spcBef>
                <a:spcPts val="1350"/>
              </a:spcBef>
            </a:pPr>
            <a:r>
              <a:rPr lang="en-SG" dirty="0"/>
              <a:t>Ramakrishna </a:t>
            </a:r>
            <a:r>
              <a:rPr lang="en-SG" dirty="0" err="1"/>
              <a:t>Kakarala</a:t>
            </a:r>
            <a:r>
              <a:rPr lang="en-SG" dirty="0"/>
              <a:t>, </a:t>
            </a:r>
            <a:r>
              <a:rPr lang="en-SG" dirty="0" err="1"/>
              <a:t>Prabhu</a:t>
            </a:r>
            <a:r>
              <a:rPr lang="en-SG" dirty="0"/>
              <a:t> </a:t>
            </a:r>
            <a:r>
              <a:rPr lang="en-SG" dirty="0" err="1"/>
              <a:t>Kaliamoorthi</a:t>
            </a:r>
            <a:r>
              <a:rPr lang="en-SG" dirty="0"/>
              <a:t>*, and </a:t>
            </a:r>
            <a:r>
              <a:rPr lang="en-SG" dirty="0" err="1"/>
              <a:t>Vittal</a:t>
            </a:r>
            <a:r>
              <a:rPr lang="en-SG" dirty="0"/>
              <a:t> </a:t>
            </a:r>
            <a:r>
              <a:rPr lang="en-SG" dirty="0" err="1"/>
              <a:t>Premachandran</a:t>
            </a:r>
            <a:r>
              <a:rPr lang="en-SG" dirty="0"/>
              <a:t>*. "Three-dimensional bilateral symmetry plane estimation in the phase </a:t>
            </a:r>
            <a:r>
              <a:rPr lang="en-SG" dirty="0" err="1"/>
              <a:t>domain."</a:t>
            </a:r>
            <a:r>
              <a:rPr lang="en-SG" i="1" dirty="0" err="1"/>
              <a:t>Computer</a:t>
            </a:r>
            <a:r>
              <a:rPr lang="en-SG" i="1" dirty="0"/>
              <a:t> Vision and Pattern Recognition (</a:t>
            </a:r>
            <a:r>
              <a:rPr lang="en-SG" b="1" i="1" dirty="0">
                <a:solidFill>
                  <a:srgbClr val="FF0000"/>
                </a:solidFill>
              </a:rPr>
              <a:t>CVPR</a:t>
            </a:r>
            <a:r>
              <a:rPr lang="en-SG" i="1" dirty="0"/>
              <a:t>), 2013 </a:t>
            </a:r>
            <a:r>
              <a:rPr lang="en-SG" dirty="0"/>
              <a:t>(* indicates equal contribution</a:t>
            </a:r>
            <a:r>
              <a:rPr lang="en-SG" dirty="0" smtClean="0"/>
              <a:t>)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 assume that all parts of the shape are equally important.</a:t>
            </a:r>
          </a:p>
          <a:p>
            <a:r>
              <a:rPr lang="en-US" dirty="0" smtClean="0"/>
              <a:t>Is it so?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0836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1600200"/>
            <a:ext cx="6324600" cy="27432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tx1"/>
                </a:solidFill>
              </a:rPr>
              <a:t>Are all parts of the shape uniformly discriminative?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25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Longstanding Goals of Computer Vision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38914" name="Picture 2" descr="C:\Users\dcsvp.NUSSTF\Dropbox\Thesis\Defense\sceneUnderstandin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810" y="1967151"/>
            <a:ext cx="2013447" cy="1351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5" name="Picture 3" descr="C:\Users\dcsvp.NUSSTF\Dropbox\Thesis\Defense\lena_fac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526" y="1967151"/>
            <a:ext cx="1291234" cy="1351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27811" y="3570514"/>
            <a:ext cx="1949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Scene Understanding</a:t>
            </a:r>
            <a:endParaRPr lang="en-SG" dirty="0"/>
          </a:p>
        </p:txBody>
      </p:sp>
      <p:sp>
        <p:nvSpPr>
          <p:cNvPr id="5" name="TextBox 4"/>
          <p:cNvSpPr txBox="1"/>
          <p:nvPr/>
        </p:nvSpPr>
        <p:spPr>
          <a:xfrm>
            <a:off x="3848751" y="3570514"/>
            <a:ext cx="1596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Face Recognition</a:t>
            </a:r>
            <a:endParaRPr lang="en-SG" dirty="0"/>
          </a:p>
        </p:txBody>
      </p:sp>
      <p:pic>
        <p:nvPicPr>
          <p:cNvPr id="38916" name="Picture 4" descr="C:\Users\dcsvp.NUSSTF\Dropbox\Thesis\Defense\cbi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213" y="1967151"/>
            <a:ext cx="2954957" cy="1351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696864" y="3570513"/>
            <a:ext cx="27096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Content-Based Image Retrieval</a:t>
            </a:r>
            <a:endParaRPr lang="en-SG" dirty="0"/>
          </a:p>
        </p:txBody>
      </p:sp>
      <p:pic>
        <p:nvPicPr>
          <p:cNvPr id="10" name="Picture 2" descr="C:\Users\dcsvp.NUSSTF\Dropbox\Thesis\Defense\ocr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284" y="4145389"/>
            <a:ext cx="1716498" cy="168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73002" y="6104709"/>
            <a:ext cx="2659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Optical Character Recognition</a:t>
            </a:r>
            <a:endParaRPr lang="en-SG" dirty="0"/>
          </a:p>
        </p:txBody>
      </p:sp>
      <p:pic>
        <p:nvPicPr>
          <p:cNvPr id="12" name="Picture 3" descr="C:\Users\dcsvp.NUSSTF\Dropbox\Thesis\Defense\tumo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143" y="4145389"/>
            <a:ext cx="1523927" cy="168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637292" y="6104709"/>
            <a:ext cx="1543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Tumor Detection</a:t>
            </a:r>
            <a:endParaRPr lang="en-SG" dirty="0"/>
          </a:p>
        </p:txBody>
      </p:sp>
      <p:sp>
        <p:nvSpPr>
          <p:cNvPr id="7" name="TextBox 6"/>
          <p:cNvSpPr txBox="1"/>
          <p:nvPr/>
        </p:nvSpPr>
        <p:spPr>
          <a:xfrm>
            <a:off x="6439953" y="4787716"/>
            <a:ext cx="1966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Common Task?</a:t>
            </a:r>
            <a:endParaRPr lang="en-SG" sz="20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  <p:bldP spid="6" grpId="0"/>
      <p:bldP spid="13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98" y="1435964"/>
            <a:ext cx="8653605" cy="3986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715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 smtClean="0"/>
              <a:t>Outline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r>
              <a:rPr lang="en-SG" dirty="0" smtClean="0">
                <a:solidFill>
                  <a:schemeClr val="bg1">
                    <a:lumMod val="50000"/>
                  </a:schemeClr>
                </a:solidFill>
              </a:rPr>
              <a:t>Background</a:t>
            </a:r>
          </a:p>
          <a:p>
            <a:r>
              <a:rPr lang="en-SG" dirty="0" smtClean="0">
                <a:solidFill>
                  <a:schemeClr val="bg1">
                    <a:lumMod val="50000"/>
                  </a:schemeClr>
                </a:solidFill>
              </a:rPr>
              <a:t>Perceptually Motivated Shape Context</a:t>
            </a:r>
          </a:p>
          <a:p>
            <a:r>
              <a:rPr lang="en-SG" b="1" dirty="0" smtClean="0"/>
              <a:t>What parts of a shape are discriminative?</a:t>
            </a:r>
          </a:p>
          <a:p>
            <a:r>
              <a:rPr lang="en-SG" dirty="0" smtClean="0">
                <a:solidFill>
                  <a:schemeClr val="bg1">
                    <a:lumMod val="50000"/>
                  </a:schemeClr>
                </a:solidFill>
              </a:rPr>
              <a:t>Shape similarity propagation on manifolds</a:t>
            </a:r>
          </a:p>
          <a:p>
            <a:r>
              <a:rPr lang="en-SG" dirty="0" smtClean="0">
                <a:solidFill>
                  <a:schemeClr val="bg1">
                    <a:lumMod val="50000"/>
                  </a:schemeClr>
                </a:solidFill>
              </a:rPr>
              <a:t>Object detection in images using shapes</a:t>
            </a:r>
          </a:p>
          <a:p>
            <a:r>
              <a:rPr lang="en-SG" dirty="0" smtClean="0">
                <a:solidFill>
                  <a:schemeClr val="bg1">
                    <a:lumMod val="50000"/>
                  </a:schemeClr>
                </a:solidFill>
              </a:rPr>
              <a:t>Summary</a:t>
            </a:r>
            <a:endParaRPr lang="en-SG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11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2977" y="2004622"/>
            <a:ext cx="5658047" cy="2848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6157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2201997"/>
            <a:ext cx="5029200" cy="2454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4600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Discriminative Parts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Definition: Parts of an object that are most different from parts of other objects belonging to similar-looking classes.</a:t>
            </a:r>
          </a:p>
          <a:p>
            <a:endParaRPr lang="en-US" dirty="0" smtClean="0"/>
          </a:p>
          <a:p>
            <a:r>
              <a:rPr lang="en-US" dirty="0" smtClean="0"/>
              <a:t>Identifying discriminative parts:</a:t>
            </a:r>
          </a:p>
          <a:p>
            <a:pPr lvl="1"/>
            <a:r>
              <a:rPr lang="en-US" dirty="0" smtClean="0"/>
              <a:t>Divide the shape into multiple parts</a:t>
            </a:r>
          </a:p>
          <a:p>
            <a:pPr lvl="1"/>
            <a:r>
              <a:rPr lang="en-US" dirty="0" smtClean="0"/>
              <a:t>Find how unique each part is, compared to the negative examples</a:t>
            </a:r>
          </a:p>
          <a:p>
            <a:pPr lvl="1"/>
            <a:r>
              <a:rPr lang="en-US" dirty="0" smtClean="0"/>
              <a:t>Assign an importance score to the part, which is proportional to its uniqueness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01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Dividing the Shape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One way: Make cuts at points of </a:t>
            </a:r>
            <a:r>
              <a:rPr lang="en-US" dirty="0" err="1" smtClean="0"/>
              <a:t>extremum</a:t>
            </a:r>
            <a:r>
              <a:rPr lang="en-US" dirty="0" smtClean="0"/>
              <a:t> (i.e. corner points) on the contour</a:t>
            </a:r>
          </a:p>
          <a:p>
            <a:r>
              <a:rPr lang="en-US" dirty="0" smtClean="0"/>
              <a:t>But, identifying </a:t>
            </a:r>
            <a:r>
              <a:rPr lang="en-US" dirty="0" err="1" smtClean="0"/>
              <a:t>extrema</a:t>
            </a:r>
            <a:r>
              <a:rPr lang="en-US" dirty="0" smtClean="0"/>
              <a:t> points is difficult and subjective.</a:t>
            </a:r>
          </a:p>
          <a:p>
            <a:r>
              <a:rPr lang="en-US" dirty="0" smtClean="0"/>
              <a:t>Our approach:</a:t>
            </a:r>
          </a:p>
          <a:p>
            <a:pPr lvl="1"/>
            <a:r>
              <a:rPr lang="en-US" i="1" dirty="0" smtClean="0"/>
              <a:t>Randomly </a:t>
            </a:r>
            <a:r>
              <a:rPr lang="en-US" dirty="0" smtClean="0"/>
              <a:t>split the contour into parts</a:t>
            </a:r>
          </a:p>
          <a:p>
            <a:pPr lvl="1"/>
            <a:r>
              <a:rPr lang="en-US" dirty="0" smtClean="0"/>
              <a:t>Randomization does not introduce subjective bias</a:t>
            </a:r>
          </a:p>
          <a:p>
            <a:pPr lvl="1"/>
            <a:r>
              <a:rPr lang="en-US" dirty="0" smtClean="0"/>
              <a:t>Bypass the use of not-so-perfect corner detectors</a:t>
            </a:r>
          </a:p>
        </p:txBody>
      </p:sp>
    </p:spTree>
    <p:extLst>
      <p:ext uri="{BB962C8B-B14F-4D97-AF65-F5344CB8AC3E}">
        <p14:creationId xmlns:p14="http://schemas.microsoft.com/office/powerpoint/2010/main" val="385107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Dividing the Shape - Detail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Given a shape   , extract its contour </a:t>
            </a:r>
          </a:p>
          <a:p>
            <a:r>
              <a:rPr lang="en-US" dirty="0" smtClean="0"/>
              <a:t>Randomly split the contour into </a:t>
            </a:r>
            <a:r>
              <a:rPr lang="en-US" b="1" i="1" dirty="0" smtClean="0">
                <a:solidFill>
                  <a:srgbClr val="FF0000"/>
                </a:solidFill>
              </a:rPr>
              <a:t>p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contour segments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Repeat the procedure </a:t>
            </a:r>
            <a:r>
              <a:rPr lang="en-US" i="1" dirty="0" smtClean="0"/>
              <a:t>T</a:t>
            </a:r>
            <a:r>
              <a:rPr lang="en-US" dirty="0" smtClean="0"/>
              <a:t> times to get </a:t>
            </a:r>
            <a:r>
              <a:rPr lang="en-US" i="1" dirty="0" smtClean="0"/>
              <a:t>T</a:t>
            </a:r>
            <a:r>
              <a:rPr lang="en-US" dirty="0" smtClean="0"/>
              <a:t> sets of </a:t>
            </a:r>
            <a:r>
              <a:rPr lang="en-US" i="1" dirty="0" smtClean="0"/>
              <a:t>p</a:t>
            </a:r>
            <a:r>
              <a:rPr lang="en-US" dirty="0" smtClean="0"/>
              <a:t> random parts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Next step: Compute the uniqueness by comparing to parts from negative shapes</a:t>
            </a:r>
          </a:p>
        </p:txBody>
      </p:sp>
      <p:sp>
        <p:nvSpPr>
          <p:cNvPr id="10" name="Isosceles Triangle 9"/>
          <p:cNvSpPr/>
          <p:nvPr/>
        </p:nvSpPr>
        <p:spPr>
          <a:xfrm>
            <a:off x="228600" y="4495800"/>
            <a:ext cx="914400" cy="838200"/>
          </a:xfrm>
          <a:prstGeom prst="triangle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rot="5400000">
            <a:off x="2057400" y="4724400"/>
            <a:ext cx="762000" cy="4572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0800000">
            <a:off x="2971800" y="5029200"/>
            <a:ext cx="1066800" cy="158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6200000" flipH="1">
            <a:off x="4305300" y="4686300"/>
            <a:ext cx="685800" cy="4572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 flipH="1" flipV="1">
            <a:off x="6134100" y="4762500"/>
            <a:ext cx="304800" cy="2286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16200000" flipV="1">
            <a:off x="6362700" y="4762500"/>
            <a:ext cx="304800" cy="2286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6896100" y="4762500"/>
            <a:ext cx="304800" cy="2286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934200" y="5029200"/>
            <a:ext cx="381000" cy="158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772400" y="5027612"/>
            <a:ext cx="381000" cy="158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16200000" flipV="1">
            <a:off x="7886700" y="4760912"/>
            <a:ext cx="304800" cy="2286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qual 37"/>
          <p:cNvSpPr/>
          <p:nvPr/>
        </p:nvSpPr>
        <p:spPr>
          <a:xfrm>
            <a:off x="1073331" y="4537619"/>
            <a:ext cx="457200" cy="685801"/>
          </a:xfrm>
          <a:prstGeom prst="mathEqual">
            <a:avLst>
              <a:gd name="adj1" fmla="val 0"/>
              <a:gd name="adj2" fmla="val 1176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667000" y="4495800"/>
            <a:ext cx="47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,</a:t>
            </a:r>
            <a:endParaRPr lang="en-US" sz="4400" dirty="0"/>
          </a:p>
        </p:txBody>
      </p:sp>
      <p:sp>
        <p:nvSpPr>
          <p:cNvPr id="42" name="TextBox 41"/>
          <p:cNvSpPr txBox="1"/>
          <p:nvPr/>
        </p:nvSpPr>
        <p:spPr>
          <a:xfrm>
            <a:off x="3962400" y="4495800"/>
            <a:ext cx="47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,</a:t>
            </a:r>
            <a:endParaRPr lang="en-US" sz="4400" dirty="0"/>
          </a:p>
        </p:txBody>
      </p:sp>
      <p:sp>
        <p:nvSpPr>
          <p:cNvPr id="43" name="Left Brace 42"/>
          <p:cNvSpPr/>
          <p:nvPr/>
        </p:nvSpPr>
        <p:spPr>
          <a:xfrm>
            <a:off x="1828800" y="4343400"/>
            <a:ext cx="304800" cy="1143000"/>
          </a:xfrm>
          <a:prstGeom prst="leftBrace">
            <a:avLst/>
          </a:prstGeom>
          <a:ln w="317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/>
          <p:cNvSpPr/>
          <p:nvPr/>
        </p:nvSpPr>
        <p:spPr>
          <a:xfrm rot="10800000">
            <a:off x="4800600" y="4343400"/>
            <a:ext cx="304800" cy="1143000"/>
          </a:xfrm>
          <a:prstGeom prst="leftBrace">
            <a:avLst/>
          </a:prstGeom>
          <a:ln w="317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10800000">
            <a:off x="8229600" y="4267200"/>
            <a:ext cx="304800" cy="1143000"/>
          </a:xfrm>
          <a:prstGeom prst="leftBrace">
            <a:avLst/>
          </a:prstGeom>
          <a:ln w="317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e 45"/>
          <p:cNvSpPr/>
          <p:nvPr/>
        </p:nvSpPr>
        <p:spPr>
          <a:xfrm>
            <a:off x="5867400" y="4343400"/>
            <a:ext cx="304800" cy="1143000"/>
          </a:xfrm>
          <a:prstGeom prst="leftBrace">
            <a:avLst/>
          </a:prstGeom>
          <a:ln w="317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953000" y="4572000"/>
            <a:ext cx="1066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,…,</a:t>
            </a:r>
            <a:endParaRPr lang="en-US" sz="4400" dirty="0"/>
          </a:p>
        </p:txBody>
      </p:sp>
      <p:sp>
        <p:nvSpPr>
          <p:cNvPr id="48" name="TextBox 47"/>
          <p:cNvSpPr txBox="1"/>
          <p:nvPr/>
        </p:nvSpPr>
        <p:spPr>
          <a:xfrm>
            <a:off x="6616600" y="4495800"/>
            <a:ext cx="47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,</a:t>
            </a:r>
            <a:endParaRPr lang="en-US" sz="4400" dirty="0"/>
          </a:p>
        </p:txBody>
      </p:sp>
      <p:sp>
        <p:nvSpPr>
          <p:cNvPr id="49" name="TextBox 48"/>
          <p:cNvSpPr txBox="1"/>
          <p:nvPr/>
        </p:nvSpPr>
        <p:spPr>
          <a:xfrm>
            <a:off x="7391400" y="4495800"/>
            <a:ext cx="47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,</a:t>
            </a:r>
            <a:endParaRPr lang="en-US" sz="4400" dirty="0"/>
          </a:p>
        </p:txBody>
      </p:sp>
      <p:sp>
        <p:nvSpPr>
          <p:cNvPr id="50" name="Left Brace 49"/>
          <p:cNvSpPr/>
          <p:nvPr/>
        </p:nvSpPr>
        <p:spPr>
          <a:xfrm>
            <a:off x="1524000" y="4267200"/>
            <a:ext cx="304800" cy="1371600"/>
          </a:xfrm>
          <a:prstGeom prst="leftBrace">
            <a:avLst/>
          </a:prstGeom>
          <a:ln w="317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Left Brace 50"/>
          <p:cNvSpPr/>
          <p:nvPr/>
        </p:nvSpPr>
        <p:spPr>
          <a:xfrm rot="10800000">
            <a:off x="8534400" y="4190999"/>
            <a:ext cx="304800" cy="1371600"/>
          </a:xfrm>
          <a:prstGeom prst="leftBrace">
            <a:avLst/>
          </a:prstGeom>
          <a:ln w="317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3659827"/>
              </p:ext>
            </p:extLst>
          </p:nvPr>
        </p:nvGraphicFramePr>
        <p:xfrm>
          <a:off x="2209800" y="1550126"/>
          <a:ext cx="3048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37" name="Equation" r:id="rId3" imgW="152280" imgH="177480" progId="Equation.3">
                  <p:embed/>
                </p:oleObj>
              </mc:Choice>
              <mc:Fallback>
                <p:oleObj name="Equation" r:id="rId3" imgW="1522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550126"/>
                        <a:ext cx="304800" cy="35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8213493"/>
              </p:ext>
            </p:extLst>
          </p:nvPr>
        </p:nvGraphicFramePr>
        <p:xfrm>
          <a:off x="4229100" y="1506583"/>
          <a:ext cx="381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38" name="Equation" r:id="rId5" imgW="177480" imgH="177480" progId="Equation.3">
                  <p:embed/>
                </p:oleObj>
              </mc:Choice>
              <mc:Fallback>
                <p:oleObj name="Equation" r:id="rId5" imgW="1774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9100" y="1506583"/>
                        <a:ext cx="3810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748561"/>
              </p:ext>
            </p:extLst>
          </p:nvPr>
        </p:nvGraphicFramePr>
        <p:xfrm>
          <a:off x="2438400" y="2429691"/>
          <a:ext cx="3581400" cy="5305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39" name="Equation" r:id="rId7" imgW="1714320" imgH="253800" progId="Equation.3">
                  <p:embed/>
                </p:oleObj>
              </mc:Choice>
              <mc:Fallback>
                <p:oleObj name="Equation" r:id="rId7" imgW="17143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2429691"/>
                        <a:ext cx="3581400" cy="53057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Isosceles Triangle 28"/>
          <p:cNvSpPr/>
          <p:nvPr/>
        </p:nvSpPr>
        <p:spPr>
          <a:xfrm>
            <a:off x="228600" y="4503241"/>
            <a:ext cx="914400" cy="838200"/>
          </a:xfrm>
          <a:prstGeom prst="triangle">
            <a:avLst/>
          </a:prstGeom>
          <a:solidFill>
            <a:srgbClr val="FFC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7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8" grpId="0" animBg="1"/>
      <p:bldP spid="41" grpId="0"/>
      <p:bldP spid="42" grpId="0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/>
      <p:bldP spid="50" grpId="0" animBg="1"/>
      <p:bldP spid="51" grpId="0" animBg="1"/>
      <p:bldP spid="2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 Parts to Negative Shapes</a:t>
            </a:r>
            <a:endParaRPr lang="en-US" dirty="0"/>
          </a:p>
        </p:txBody>
      </p:sp>
      <p:sp>
        <p:nvSpPr>
          <p:cNvPr id="6" name="Plus 5"/>
          <p:cNvSpPr/>
          <p:nvPr/>
        </p:nvSpPr>
        <p:spPr>
          <a:xfrm>
            <a:off x="4378236" y="3261363"/>
            <a:ext cx="457200" cy="381000"/>
          </a:xfrm>
          <a:prstGeom prst="mathPlus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inus 6"/>
          <p:cNvSpPr/>
          <p:nvPr/>
        </p:nvSpPr>
        <p:spPr>
          <a:xfrm>
            <a:off x="3540036" y="2423163"/>
            <a:ext cx="381000" cy="152400"/>
          </a:xfrm>
          <a:prstGeom prst="mathMinus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inus 7"/>
          <p:cNvSpPr/>
          <p:nvPr/>
        </p:nvSpPr>
        <p:spPr>
          <a:xfrm>
            <a:off x="4225836" y="2042163"/>
            <a:ext cx="381000" cy="152400"/>
          </a:xfrm>
          <a:prstGeom prst="mathMinus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inus 24"/>
          <p:cNvSpPr/>
          <p:nvPr/>
        </p:nvSpPr>
        <p:spPr>
          <a:xfrm>
            <a:off x="4911636" y="2346963"/>
            <a:ext cx="381000" cy="152400"/>
          </a:xfrm>
          <a:prstGeom prst="mathMinus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inus 25"/>
          <p:cNvSpPr/>
          <p:nvPr/>
        </p:nvSpPr>
        <p:spPr>
          <a:xfrm>
            <a:off x="4225836" y="2727963"/>
            <a:ext cx="381000" cy="152400"/>
          </a:xfrm>
          <a:prstGeom prst="mathMinus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inus 26"/>
          <p:cNvSpPr/>
          <p:nvPr/>
        </p:nvSpPr>
        <p:spPr>
          <a:xfrm>
            <a:off x="2854236" y="3185163"/>
            <a:ext cx="381000" cy="152400"/>
          </a:xfrm>
          <a:prstGeom prst="mathMinus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inus 27"/>
          <p:cNvSpPr/>
          <p:nvPr/>
        </p:nvSpPr>
        <p:spPr>
          <a:xfrm>
            <a:off x="3082836" y="3566163"/>
            <a:ext cx="381000" cy="152400"/>
          </a:xfrm>
          <a:prstGeom prst="mathMinus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Minus 28"/>
          <p:cNvSpPr/>
          <p:nvPr/>
        </p:nvSpPr>
        <p:spPr>
          <a:xfrm>
            <a:off x="4149636" y="2346963"/>
            <a:ext cx="381000" cy="152400"/>
          </a:xfrm>
          <a:prstGeom prst="mathMinus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inus 29"/>
          <p:cNvSpPr/>
          <p:nvPr/>
        </p:nvSpPr>
        <p:spPr>
          <a:xfrm>
            <a:off x="3997236" y="3947163"/>
            <a:ext cx="381000" cy="152400"/>
          </a:xfrm>
          <a:prstGeom prst="mathMinus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Minus 30"/>
          <p:cNvSpPr/>
          <p:nvPr/>
        </p:nvSpPr>
        <p:spPr>
          <a:xfrm>
            <a:off x="5597436" y="2956563"/>
            <a:ext cx="381000" cy="152400"/>
          </a:xfrm>
          <a:prstGeom prst="mathMinus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inus 31"/>
          <p:cNvSpPr/>
          <p:nvPr/>
        </p:nvSpPr>
        <p:spPr>
          <a:xfrm>
            <a:off x="3768636" y="3413763"/>
            <a:ext cx="381000" cy="152400"/>
          </a:xfrm>
          <a:prstGeom prst="mathMinus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Minus 32"/>
          <p:cNvSpPr/>
          <p:nvPr/>
        </p:nvSpPr>
        <p:spPr>
          <a:xfrm>
            <a:off x="5597436" y="3489963"/>
            <a:ext cx="381000" cy="152400"/>
          </a:xfrm>
          <a:prstGeom prst="mathMinus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inus 33"/>
          <p:cNvSpPr/>
          <p:nvPr/>
        </p:nvSpPr>
        <p:spPr>
          <a:xfrm>
            <a:off x="6207036" y="3947163"/>
            <a:ext cx="381000" cy="152400"/>
          </a:xfrm>
          <a:prstGeom prst="mathMinus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Minus 34"/>
          <p:cNvSpPr/>
          <p:nvPr/>
        </p:nvSpPr>
        <p:spPr>
          <a:xfrm>
            <a:off x="5140236" y="3718563"/>
            <a:ext cx="381000" cy="152400"/>
          </a:xfrm>
          <a:prstGeom prst="mathMinus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Minus 35"/>
          <p:cNvSpPr/>
          <p:nvPr/>
        </p:nvSpPr>
        <p:spPr>
          <a:xfrm>
            <a:off x="4683036" y="2956563"/>
            <a:ext cx="381000" cy="152400"/>
          </a:xfrm>
          <a:prstGeom prst="mathMinus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inus 36"/>
          <p:cNvSpPr/>
          <p:nvPr/>
        </p:nvSpPr>
        <p:spPr>
          <a:xfrm>
            <a:off x="3997236" y="4556763"/>
            <a:ext cx="381000" cy="152400"/>
          </a:xfrm>
          <a:prstGeom prst="mathMinus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Minus 37"/>
          <p:cNvSpPr/>
          <p:nvPr/>
        </p:nvSpPr>
        <p:spPr>
          <a:xfrm>
            <a:off x="4683036" y="4099563"/>
            <a:ext cx="381000" cy="152400"/>
          </a:xfrm>
          <a:prstGeom prst="mathMinus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Minus 38"/>
          <p:cNvSpPr/>
          <p:nvPr/>
        </p:nvSpPr>
        <p:spPr>
          <a:xfrm>
            <a:off x="5826036" y="4328163"/>
            <a:ext cx="381000" cy="152400"/>
          </a:xfrm>
          <a:prstGeom prst="mathMinus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Minus 39"/>
          <p:cNvSpPr/>
          <p:nvPr/>
        </p:nvSpPr>
        <p:spPr>
          <a:xfrm>
            <a:off x="4987836" y="4632963"/>
            <a:ext cx="381000" cy="152400"/>
          </a:xfrm>
          <a:prstGeom prst="mathMinus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Minus 40"/>
          <p:cNvSpPr/>
          <p:nvPr/>
        </p:nvSpPr>
        <p:spPr>
          <a:xfrm>
            <a:off x="2930436" y="4404363"/>
            <a:ext cx="381000" cy="152400"/>
          </a:xfrm>
          <a:prstGeom prst="mathMinus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Minus 41"/>
          <p:cNvSpPr/>
          <p:nvPr/>
        </p:nvSpPr>
        <p:spPr>
          <a:xfrm>
            <a:off x="6207036" y="3566163"/>
            <a:ext cx="381000" cy="152400"/>
          </a:xfrm>
          <a:prstGeom prst="mathMinus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Minus 42"/>
          <p:cNvSpPr/>
          <p:nvPr/>
        </p:nvSpPr>
        <p:spPr>
          <a:xfrm>
            <a:off x="6054636" y="2499363"/>
            <a:ext cx="381000" cy="152400"/>
          </a:xfrm>
          <a:prstGeom prst="mathMinus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Minus 43"/>
          <p:cNvSpPr/>
          <p:nvPr/>
        </p:nvSpPr>
        <p:spPr>
          <a:xfrm>
            <a:off x="5292636" y="1889763"/>
            <a:ext cx="381000" cy="152400"/>
          </a:xfrm>
          <a:prstGeom prst="mathMinus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Minus 44"/>
          <p:cNvSpPr/>
          <p:nvPr/>
        </p:nvSpPr>
        <p:spPr>
          <a:xfrm>
            <a:off x="3006636" y="2804163"/>
            <a:ext cx="381000" cy="152400"/>
          </a:xfrm>
          <a:prstGeom prst="mathMinus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Minus 45"/>
          <p:cNvSpPr/>
          <p:nvPr/>
        </p:nvSpPr>
        <p:spPr>
          <a:xfrm>
            <a:off x="2625636" y="1965963"/>
            <a:ext cx="381000" cy="152400"/>
          </a:xfrm>
          <a:prstGeom prst="mathMinus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Minus 46"/>
          <p:cNvSpPr/>
          <p:nvPr/>
        </p:nvSpPr>
        <p:spPr>
          <a:xfrm>
            <a:off x="2930436" y="2346963"/>
            <a:ext cx="381000" cy="152400"/>
          </a:xfrm>
          <a:prstGeom prst="mathMinus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Minus 47"/>
          <p:cNvSpPr/>
          <p:nvPr/>
        </p:nvSpPr>
        <p:spPr>
          <a:xfrm>
            <a:off x="2854236" y="4023363"/>
            <a:ext cx="381000" cy="152400"/>
          </a:xfrm>
          <a:prstGeom prst="mathMinus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Minus 48"/>
          <p:cNvSpPr/>
          <p:nvPr/>
        </p:nvSpPr>
        <p:spPr>
          <a:xfrm>
            <a:off x="2397036" y="3566163"/>
            <a:ext cx="381000" cy="152400"/>
          </a:xfrm>
          <a:prstGeom prst="mathMinus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Minus 49"/>
          <p:cNvSpPr/>
          <p:nvPr/>
        </p:nvSpPr>
        <p:spPr>
          <a:xfrm>
            <a:off x="5292636" y="2651763"/>
            <a:ext cx="381000" cy="152400"/>
          </a:xfrm>
          <a:prstGeom prst="mathMinus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Minus 50"/>
          <p:cNvSpPr/>
          <p:nvPr/>
        </p:nvSpPr>
        <p:spPr>
          <a:xfrm>
            <a:off x="3768636" y="2956563"/>
            <a:ext cx="381000" cy="152400"/>
          </a:xfrm>
          <a:prstGeom prst="mathMinus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Minus 51"/>
          <p:cNvSpPr/>
          <p:nvPr/>
        </p:nvSpPr>
        <p:spPr>
          <a:xfrm>
            <a:off x="3540036" y="1889763"/>
            <a:ext cx="381000" cy="152400"/>
          </a:xfrm>
          <a:prstGeom prst="mathMinus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622804" y="2575563"/>
            <a:ext cx="1981200" cy="1752600"/>
          </a:xfrm>
          <a:prstGeom prst="ellipse">
            <a:avLst/>
          </a:prstGeom>
          <a:solidFill>
            <a:srgbClr val="C00000">
              <a:alpha val="34000"/>
            </a:srgbClr>
          </a:solidFill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825536" y="1470663"/>
            <a:ext cx="5105400" cy="3733800"/>
          </a:xfrm>
          <a:prstGeom prst="ellipse">
            <a:avLst/>
          </a:prstGeom>
          <a:solidFill>
            <a:schemeClr val="accent1">
              <a:alpha val="4000"/>
            </a:schemeClr>
          </a:solidFill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/>
          <p:cNvCxnSpPr>
            <a:endCxn id="54" idx="7"/>
          </p:cNvCxnSpPr>
          <p:nvPr/>
        </p:nvCxnSpPr>
        <p:spPr>
          <a:xfrm rot="10800000" flipV="1">
            <a:off x="6183268" y="1699263"/>
            <a:ext cx="442869" cy="31820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rot="5400000" flipH="1" flipV="1">
            <a:off x="3753271" y="4515272"/>
            <a:ext cx="1600200" cy="3725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5597436" y="3223263"/>
            <a:ext cx="1600200" cy="1143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4343400" y="5334000"/>
          <a:ext cx="4064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05" name="Equation" r:id="rId3" imgW="203040" imgH="241200" progId="Equation.3">
                  <p:embed/>
                </p:oleObj>
              </mc:Choice>
              <mc:Fallback>
                <p:oleObj name="Equation" r:id="rId3" imgW="2030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5334000"/>
                        <a:ext cx="406400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/>
          <p:cNvGraphicFramePr>
            <a:graphicFrameLocks noChangeAspect="1"/>
          </p:cNvGraphicFramePr>
          <p:nvPr/>
        </p:nvGraphicFramePr>
        <p:xfrm>
          <a:off x="6629400" y="1295400"/>
          <a:ext cx="457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06" name="Equation" r:id="rId5" imgW="203040" imgH="203040" progId="Equation.3">
                  <p:embed/>
                </p:oleObj>
              </mc:Choice>
              <mc:Fallback>
                <p:oleObj name="Equation" r:id="rId5" imgW="2030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1295400"/>
                        <a:ext cx="4572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0576988"/>
              </p:ext>
            </p:extLst>
          </p:nvPr>
        </p:nvGraphicFramePr>
        <p:xfrm>
          <a:off x="7197636" y="2919917"/>
          <a:ext cx="9144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07" name="Equation" r:id="rId7" imgW="457200" imgH="253800" progId="Equation.3">
                  <p:embed/>
                </p:oleObj>
              </mc:Choice>
              <mc:Fallback>
                <p:oleObj name="Equation" r:id="rId7" imgW="45720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7636" y="2919917"/>
                        <a:ext cx="914400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2714794"/>
              </p:ext>
            </p:extLst>
          </p:nvPr>
        </p:nvGraphicFramePr>
        <p:xfrm>
          <a:off x="5278311" y="5796935"/>
          <a:ext cx="3609975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08" name="Equation" r:id="rId9" imgW="1676160" imgH="342720" progId="Equation.3">
                  <p:embed/>
                </p:oleObj>
              </mc:Choice>
              <mc:Fallback>
                <p:oleObj name="Equation" r:id="rId9" imgW="1676160" imgH="34272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8311" y="5796935"/>
                        <a:ext cx="3609975" cy="738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913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 Descriptor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Requirements:</a:t>
            </a:r>
          </a:p>
          <a:p>
            <a:pPr lvl="1"/>
            <a:r>
              <a:rPr lang="en-US" dirty="0" smtClean="0"/>
              <a:t>Invariant to translations</a:t>
            </a:r>
          </a:p>
          <a:p>
            <a:pPr lvl="1"/>
            <a:r>
              <a:rPr lang="en-US" dirty="0" smtClean="0"/>
              <a:t>Invariant to rotation</a:t>
            </a:r>
          </a:p>
          <a:p>
            <a:pPr lvl="1"/>
            <a:r>
              <a:rPr lang="en-US" dirty="0" smtClean="0"/>
              <a:t>Invariant to scale</a:t>
            </a:r>
          </a:p>
          <a:p>
            <a:pPr lvl="1"/>
            <a:r>
              <a:rPr lang="en-US" dirty="0" smtClean="0"/>
              <a:t>Should be a </a:t>
            </a:r>
            <a:r>
              <a:rPr lang="en-US" sz="1600" b="1" i="1" dirty="0" smtClean="0">
                <a:solidFill>
                  <a:srgbClr val="FF0000"/>
                </a:solidFill>
                <a:cs typeface="Aharoni" panose="02010803020104030203" pitchFamily="2" charset="-79"/>
              </a:rPr>
              <a:t>partial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shape descriptor! (Most important requirement)</a:t>
            </a:r>
          </a:p>
          <a:p>
            <a:pPr lvl="1"/>
            <a:endParaRPr lang="en-US" dirty="0"/>
          </a:p>
          <a:p>
            <a:r>
              <a:rPr lang="en-US" dirty="0" smtClean="0"/>
              <a:t>SC, IDSC and SSC are all global shape descriptors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06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 Descriptor - 2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Donoser</a:t>
            </a:r>
            <a:r>
              <a:rPr lang="en-US" dirty="0" smtClean="0"/>
              <a:t> et al. “Efficient partial shape matching of outer contours”, ACCV 2009.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sz="1600" dirty="0" smtClean="0"/>
              <a:t> </a:t>
            </a:r>
            <a:r>
              <a:rPr lang="en-US" sz="1000" dirty="0" smtClean="0"/>
              <a:t>Figure </a:t>
            </a:r>
            <a:r>
              <a:rPr lang="en-US" sz="1000" dirty="0"/>
              <a:t>from </a:t>
            </a:r>
            <a:r>
              <a:rPr lang="en-US" sz="1000" dirty="0" err="1"/>
              <a:t>Donoser</a:t>
            </a:r>
            <a:r>
              <a:rPr lang="en-US" sz="1000" dirty="0"/>
              <a:t> et al. ACCV ‘09</a:t>
            </a:r>
          </a:p>
          <a:p>
            <a:r>
              <a:rPr lang="en-US" dirty="0" smtClean="0"/>
              <a:t>Any sub matrix of the above matrix, is a partial shape descriptor.</a:t>
            </a:r>
          </a:p>
          <a:p>
            <a:r>
              <a:rPr lang="en-US" sz="4000" b="1" dirty="0" smtClean="0">
                <a:solidFill>
                  <a:srgbClr val="00B050"/>
                </a:solidFill>
              </a:rPr>
              <a:t>Distance: </a:t>
            </a:r>
            <a:r>
              <a:rPr lang="en-US" sz="4000" b="1" dirty="0" smtClean="0">
                <a:solidFill>
                  <a:srgbClr val="C00000"/>
                </a:solidFill>
              </a:rPr>
              <a:t>Distinctive</a:t>
            </a:r>
          </a:p>
          <a:p>
            <a:r>
              <a:rPr lang="en-US" sz="1900" b="1" dirty="0" smtClean="0">
                <a:solidFill>
                  <a:srgbClr val="00B050"/>
                </a:solidFill>
              </a:rPr>
              <a:t>Distance: </a:t>
            </a:r>
            <a:r>
              <a:rPr lang="en-US" sz="1900" b="1" dirty="0" smtClean="0">
                <a:solidFill>
                  <a:srgbClr val="C00000"/>
                </a:solidFill>
              </a:rPr>
              <a:t>Distinctive</a:t>
            </a:r>
            <a:endParaRPr lang="en-US" sz="1900" dirty="0" smtClean="0">
              <a:solidFill>
                <a:srgbClr val="C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2362200"/>
            <a:ext cx="1990725" cy="208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4419600" y="3200400"/>
          <a:ext cx="2209800" cy="1528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08" name="Equation" r:id="rId4" imgW="1688760" imgH="1168200" progId="Equation.3">
                  <p:embed/>
                </p:oleObj>
              </mc:Choice>
              <mc:Fallback>
                <p:oleObj name="Equation" r:id="rId4" imgW="1688760" imgH="1168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3200400"/>
                        <a:ext cx="2209800" cy="15285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191000" y="2438400"/>
          <a:ext cx="2743200" cy="5878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09" name="Equation" r:id="rId6" imgW="1244520" imgH="266400" progId="Equation.3">
                  <p:embed/>
                </p:oleObj>
              </mc:Choice>
              <mc:Fallback>
                <p:oleObj name="Equation" r:id="rId6" imgW="124452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2438400"/>
                        <a:ext cx="2743200" cy="58782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807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Longstanding Goals of Computer Vision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38914" name="Picture 2" descr="C:\Users\dcsvp.NUSSTF\Dropbox\Thesis\Defense\sceneUnderstandin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810" y="1967151"/>
            <a:ext cx="2013447" cy="1351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5" name="Picture 3" descr="C:\Users\dcsvp.NUSSTF\Dropbox\Thesis\Defense\lena_fac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526" y="1967151"/>
            <a:ext cx="1291234" cy="1351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27811" y="3570514"/>
            <a:ext cx="1949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Scene Understanding</a:t>
            </a:r>
            <a:endParaRPr lang="en-SG" dirty="0"/>
          </a:p>
        </p:txBody>
      </p:sp>
      <p:sp>
        <p:nvSpPr>
          <p:cNvPr id="5" name="TextBox 4"/>
          <p:cNvSpPr txBox="1"/>
          <p:nvPr/>
        </p:nvSpPr>
        <p:spPr>
          <a:xfrm>
            <a:off x="3848751" y="3570514"/>
            <a:ext cx="1596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Face Recognition</a:t>
            </a:r>
            <a:endParaRPr lang="en-SG" dirty="0"/>
          </a:p>
        </p:txBody>
      </p:sp>
      <p:pic>
        <p:nvPicPr>
          <p:cNvPr id="38916" name="Picture 4" descr="C:\Users\dcsvp.NUSSTF\Dropbox\Thesis\Defense\cbi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213" y="1967151"/>
            <a:ext cx="2954957" cy="1351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696864" y="3570513"/>
            <a:ext cx="27096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Content-Based Image Retrieval</a:t>
            </a:r>
            <a:endParaRPr lang="en-SG" dirty="0"/>
          </a:p>
        </p:txBody>
      </p:sp>
      <p:pic>
        <p:nvPicPr>
          <p:cNvPr id="10" name="Picture 2" descr="C:\Users\dcsvp.NUSSTF\Dropbox\Thesis\Defense\ocr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284" y="4145389"/>
            <a:ext cx="1716498" cy="168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73002" y="6104709"/>
            <a:ext cx="2659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Optical Character Recognition</a:t>
            </a:r>
            <a:endParaRPr lang="en-SG" dirty="0"/>
          </a:p>
        </p:txBody>
      </p:sp>
      <p:pic>
        <p:nvPicPr>
          <p:cNvPr id="12" name="Picture 3" descr="C:\Users\dcsvp.NUSSTF\Dropbox\Thesis\Defense\tumo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143" y="4145389"/>
            <a:ext cx="1523927" cy="168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637292" y="6104709"/>
            <a:ext cx="1543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Tumor Detection</a:t>
            </a:r>
            <a:endParaRPr lang="en-SG" dirty="0"/>
          </a:p>
        </p:txBody>
      </p:sp>
      <p:sp>
        <p:nvSpPr>
          <p:cNvPr id="7" name="TextBox 6"/>
          <p:cNvSpPr txBox="1"/>
          <p:nvPr/>
        </p:nvSpPr>
        <p:spPr>
          <a:xfrm>
            <a:off x="6439953" y="4787716"/>
            <a:ext cx="1966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Common Task?</a:t>
            </a:r>
            <a:endParaRPr lang="en-SG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740229" y="1393371"/>
            <a:ext cx="7933508" cy="5190309"/>
          </a:xfrm>
          <a:prstGeom prst="rect">
            <a:avLst/>
          </a:prstGeom>
          <a:solidFill>
            <a:schemeClr val="bg1">
              <a:lumMod val="85000"/>
              <a:alpha val="4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TextBox 15"/>
          <p:cNvSpPr txBox="1"/>
          <p:nvPr/>
        </p:nvSpPr>
        <p:spPr>
          <a:xfrm>
            <a:off x="1956156" y="3460114"/>
            <a:ext cx="57919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Object Recognition!</a:t>
            </a:r>
            <a:endParaRPr lang="en-SG" sz="4800" b="1" dirty="0">
              <a:solidFill>
                <a:srgbClr val="C0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9836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Learnt distinctiveness for two confusing classes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2438400"/>
            <a:ext cx="5029200" cy="2454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000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Example heat maps from various classes.</a:t>
            </a:r>
          </a:p>
          <a:p>
            <a:r>
              <a:rPr lang="en-US" dirty="0" smtClean="0"/>
              <a:t>Semantically meaningful parts are identified as being distinctive.</a:t>
            </a:r>
          </a:p>
          <a:p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31282" y="2971800"/>
            <a:ext cx="3881437" cy="3069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7307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Consistency Matrix</a:t>
            </a:r>
            <a:endParaRPr lang="en-US" dirty="0"/>
          </a:p>
        </p:txBody>
      </p:sp>
      <p:pic>
        <p:nvPicPr>
          <p:cNvPr id="34818" name="Picture 2" descr="C:\Users\vitt0002\Documents\MATLAB\ShapeModel\Original\apple-11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57600" y="4191000"/>
            <a:ext cx="1295400" cy="1295400"/>
          </a:xfrm>
          <a:prstGeom prst="rect">
            <a:avLst/>
          </a:prstGeom>
          <a:noFill/>
        </p:spPr>
      </p:pic>
      <p:pic>
        <p:nvPicPr>
          <p:cNvPr id="34819" name="Picture 3" descr="C:\Users\vitt0002\Documents\MATLAB\ShapeModel\Original\apple-3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57600" y="2057400"/>
            <a:ext cx="1295400" cy="1295400"/>
          </a:xfrm>
          <a:prstGeom prst="rect">
            <a:avLst/>
          </a:prstGeom>
          <a:noFill/>
        </p:spPr>
      </p:pic>
      <p:pic>
        <p:nvPicPr>
          <p:cNvPr id="34820" name="Picture 4" descr="C:\Users\vitt0002\Documents\MATLAB\ShapeModel\Original\apple-7.gi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43000" y="2057400"/>
            <a:ext cx="1295400" cy="1295400"/>
          </a:xfrm>
          <a:prstGeom prst="rect">
            <a:avLst/>
          </a:prstGeom>
          <a:noFill/>
        </p:spPr>
      </p:pic>
      <p:pic>
        <p:nvPicPr>
          <p:cNvPr id="7" name="Picture 4" descr="C:\Users\vitt0002\Documents\MATLAB\ShapeModel\Original\apple-7.gi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43000" y="4191000"/>
            <a:ext cx="1295400" cy="12954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1219200" y="2667000"/>
            <a:ext cx="76200" cy="7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24000" y="2133600"/>
            <a:ext cx="76200" cy="762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057400" y="2438400"/>
            <a:ext cx="76200" cy="762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57400" y="3048000"/>
            <a:ext cx="76200" cy="762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24000" y="3200400"/>
            <a:ext cx="76200" cy="76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733800" y="2590800"/>
            <a:ext cx="76200" cy="7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886200" y="2133600"/>
            <a:ext cx="76200" cy="762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572000" y="2362200"/>
            <a:ext cx="76200" cy="762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648200" y="3048000"/>
            <a:ext cx="76200" cy="762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038600" y="3200400"/>
            <a:ext cx="76200" cy="76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219200" y="4800600"/>
            <a:ext cx="76200" cy="7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524000" y="4267200"/>
            <a:ext cx="76200" cy="762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057400" y="4572000"/>
            <a:ext cx="76200" cy="762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057400" y="5181600"/>
            <a:ext cx="76200" cy="762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524000" y="5334000"/>
            <a:ext cx="76200" cy="76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733800" y="4876800"/>
            <a:ext cx="76200" cy="7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114800" y="4267200"/>
            <a:ext cx="76200" cy="762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572000" y="4572000"/>
            <a:ext cx="76200" cy="762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648200" y="5181600"/>
            <a:ext cx="76200" cy="762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114800" y="5334000"/>
            <a:ext cx="76200" cy="76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>
            <a:stCxn id="9" idx="2"/>
            <a:endCxn id="14" idx="1"/>
          </p:cNvCxnSpPr>
          <p:nvPr/>
        </p:nvCxnSpPr>
        <p:spPr>
          <a:xfrm rot="5400000" flipH="1" flipV="1">
            <a:off x="2705100" y="1028700"/>
            <a:ext cx="38100" cy="2324100"/>
          </a:xfrm>
          <a:prstGeom prst="line">
            <a:avLst/>
          </a:prstGeom>
          <a:ln w="1905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3"/>
            <a:endCxn id="15" idx="1"/>
          </p:cNvCxnSpPr>
          <p:nvPr/>
        </p:nvCxnSpPr>
        <p:spPr>
          <a:xfrm flipV="1">
            <a:off x="2133600" y="2400300"/>
            <a:ext cx="2438400" cy="76200"/>
          </a:xfrm>
          <a:prstGeom prst="line">
            <a:avLst/>
          </a:prstGeom>
          <a:ln w="1905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8" idx="3"/>
            <a:endCxn id="13" idx="1"/>
          </p:cNvCxnSpPr>
          <p:nvPr/>
        </p:nvCxnSpPr>
        <p:spPr>
          <a:xfrm flipV="1">
            <a:off x="1295400" y="2628900"/>
            <a:ext cx="2438400" cy="76200"/>
          </a:xfrm>
          <a:prstGeom prst="line">
            <a:avLst/>
          </a:prstGeom>
          <a:ln w="1905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2" idx="2"/>
            <a:endCxn id="17" idx="1"/>
          </p:cNvCxnSpPr>
          <p:nvPr/>
        </p:nvCxnSpPr>
        <p:spPr>
          <a:xfrm rot="5400000" flipH="1" flipV="1">
            <a:off x="2781300" y="2019300"/>
            <a:ext cx="38100" cy="2476500"/>
          </a:xfrm>
          <a:prstGeom prst="line">
            <a:avLst/>
          </a:prstGeom>
          <a:ln w="1905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9" idx="2"/>
            <a:endCxn id="24" idx="1"/>
          </p:cNvCxnSpPr>
          <p:nvPr/>
        </p:nvCxnSpPr>
        <p:spPr>
          <a:xfrm rot="5400000" flipH="1" flipV="1">
            <a:off x="2819400" y="3048000"/>
            <a:ext cx="38100" cy="2552700"/>
          </a:xfrm>
          <a:prstGeom prst="line">
            <a:avLst/>
          </a:prstGeom>
          <a:ln w="1905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1" idx="3"/>
            <a:endCxn id="16" idx="1"/>
          </p:cNvCxnSpPr>
          <p:nvPr/>
        </p:nvCxnSpPr>
        <p:spPr>
          <a:xfrm>
            <a:off x="2133600" y="3086100"/>
            <a:ext cx="2514600" cy="1588"/>
          </a:xfrm>
          <a:prstGeom prst="line">
            <a:avLst/>
          </a:prstGeom>
          <a:ln w="1905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20" idx="3"/>
            <a:endCxn id="25" idx="1"/>
          </p:cNvCxnSpPr>
          <p:nvPr/>
        </p:nvCxnSpPr>
        <p:spPr>
          <a:xfrm>
            <a:off x="2133600" y="4610100"/>
            <a:ext cx="2438400" cy="1588"/>
          </a:xfrm>
          <a:prstGeom prst="line">
            <a:avLst/>
          </a:prstGeom>
          <a:ln w="1905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8" idx="3"/>
            <a:endCxn id="23" idx="1"/>
          </p:cNvCxnSpPr>
          <p:nvPr/>
        </p:nvCxnSpPr>
        <p:spPr>
          <a:xfrm>
            <a:off x="1295400" y="4838700"/>
            <a:ext cx="2438400" cy="76200"/>
          </a:xfrm>
          <a:prstGeom prst="line">
            <a:avLst/>
          </a:prstGeom>
          <a:ln w="1905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21" idx="3"/>
            <a:endCxn id="26" idx="1"/>
          </p:cNvCxnSpPr>
          <p:nvPr/>
        </p:nvCxnSpPr>
        <p:spPr>
          <a:xfrm>
            <a:off x="2133600" y="5219700"/>
            <a:ext cx="2514600" cy="1588"/>
          </a:xfrm>
          <a:prstGeom prst="line">
            <a:avLst/>
          </a:prstGeom>
          <a:ln w="1905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22" idx="3"/>
            <a:endCxn id="27" idx="1"/>
          </p:cNvCxnSpPr>
          <p:nvPr/>
        </p:nvCxnSpPr>
        <p:spPr>
          <a:xfrm>
            <a:off x="1600200" y="5372100"/>
            <a:ext cx="2514600" cy="1588"/>
          </a:xfrm>
          <a:prstGeom prst="line">
            <a:avLst/>
          </a:prstGeom>
          <a:ln w="1905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/>
          <p:cNvSpPr/>
          <p:nvPr/>
        </p:nvSpPr>
        <p:spPr>
          <a:xfrm>
            <a:off x="3200400" y="1600200"/>
            <a:ext cx="2209800" cy="487680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762000" y="1600200"/>
            <a:ext cx="2057400" cy="487680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lowchart: Connector 60"/>
          <p:cNvSpPr/>
          <p:nvPr/>
        </p:nvSpPr>
        <p:spPr>
          <a:xfrm>
            <a:off x="4267200" y="353568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lowchart: Connector 61"/>
          <p:cNvSpPr/>
          <p:nvPr/>
        </p:nvSpPr>
        <p:spPr>
          <a:xfrm>
            <a:off x="4267200" y="381000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lowchart: Connector 62"/>
          <p:cNvSpPr/>
          <p:nvPr/>
        </p:nvSpPr>
        <p:spPr>
          <a:xfrm>
            <a:off x="4267200" y="403860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5" name="Object 64"/>
          <p:cNvGraphicFramePr>
            <a:graphicFrameLocks noChangeAspect="1"/>
          </p:cNvGraphicFramePr>
          <p:nvPr/>
        </p:nvGraphicFramePr>
        <p:xfrm>
          <a:off x="830263" y="2500313"/>
          <a:ext cx="296862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51" name="Equation" r:id="rId6" imgW="215640" imgH="241200" progId="Equation.3">
                  <p:embed/>
                </p:oleObj>
              </mc:Choice>
              <mc:Fallback>
                <p:oleObj name="Equation" r:id="rId6" imgW="2156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263" y="2500313"/>
                        <a:ext cx="296862" cy="331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3" name="Object 7"/>
          <p:cNvGraphicFramePr>
            <a:graphicFrameLocks noChangeAspect="1"/>
          </p:cNvGraphicFramePr>
          <p:nvPr/>
        </p:nvGraphicFramePr>
        <p:xfrm>
          <a:off x="2428875" y="2209800"/>
          <a:ext cx="32385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52" name="Equation" r:id="rId8" imgW="215640" imgH="241200" progId="Equation.3">
                  <p:embed/>
                </p:oleObj>
              </mc:Choice>
              <mc:Fallback>
                <p:oleObj name="Equation" r:id="rId8" imgW="2156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75" y="2209800"/>
                        <a:ext cx="323850" cy="361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4" name="Object 8"/>
          <p:cNvGraphicFramePr>
            <a:graphicFrameLocks noChangeAspect="1"/>
          </p:cNvGraphicFramePr>
          <p:nvPr/>
        </p:nvGraphicFramePr>
        <p:xfrm>
          <a:off x="1371600" y="1738312"/>
          <a:ext cx="279400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53" name="Equation" r:id="rId10" imgW="203040" imgH="241200" progId="Equation.3">
                  <p:embed/>
                </p:oleObj>
              </mc:Choice>
              <mc:Fallback>
                <p:oleObj name="Equation" r:id="rId10" imgW="2030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738312"/>
                        <a:ext cx="279400" cy="331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5" name="Object 9"/>
          <p:cNvGraphicFramePr>
            <a:graphicFrameLocks noChangeAspect="1"/>
          </p:cNvGraphicFramePr>
          <p:nvPr/>
        </p:nvGraphicFramePr>
        <p:xfrm>
          <a:off x="1439863" y="3352800"/>
          <a:ext cx="296862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54" name="Equation" r:id="rId12" imgW="215640" imgH="241200" progId="Equation.3">
                  <p:embed/>
                </p:oleObj>
              </mc:Choice>
              <mc:Fallback>
                <p:oleObj name="Equation" r:id="rId12" imgW="2156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9863" y="3352800"/>
                        <a:ext cx="296862" cy="331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6" name="Object 10"/>
          <p:cNvGraphicFramePr>
            <a:graphicFrameLocks noChangeAspect="1"/>
          </p:cNvGraphicFramePr>
          <p:nvPr/>
        </p:nvGraphicFramePr>
        <p:xfrm>
          <a:off x="1973263" y="3352800"/>
          <a:ext cx="296862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55" name="Equation" r:id="rId14" imgW="215640" imgH="241200" progId="Equation.3">
                  <p:embed/>
                </p:oleObj>
              </mc:Choice>
              <mc:Fallback>
                <p:oleObj name="Equation" r:id="rId14" imgW="2156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3263" y="3352800"/>
                        <a:ext cx="296862" cy="331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7" name="Object 11"/>
          <p:cNvGraphicFramePr>
            <a:graphicFrameLocks noChangeAspect="1"/>
          </p:cNvGraphicFramePr>
          <p:nvPr/>
        </p:nvGraphicFramePr>
        <p:xfrm>
          <a:off x="820738" y="4648200"/>
          <a:ext cx="296862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56" name="Equation" r:id="rId16" imgW="215640" imgH="241200" progId="Equation.3">
                  <p:embed/>
                </p:oleObj>
              </mc:Choice>
              <mc:Fallback>
                <p:oleObj name="Equation" r:id="rId16" imgW="2156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738" y="4648200"/>
                        <a:ext cx="296862" cy="331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8" name="Object 12"/>
          <p:cNvGraphicFramePr>
            <a:graphicFrameLocks noChangeAspect="1"/>
          </p:cNvGraphicFramePr>
          <p:nvPr/>
        </p:nvGraphicFramePr>
        <p:xfrm>
          <a:off x="2419350" y="4357687"/>
          <a:ext cx="32385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57" name="Equation" r:id="rId18" imgW="215640" imgH="241200" progId="Equation.3">
                  <p:embed/>
                </p:oleObj>
              </mc:Choice>
              <mc:Fallback>
                <p:oleObj name="Equation" r:id="rId18" imgW="2156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9350" y="4357687"/>
                        <a:ext cx="323850" cy="361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9" name="Object 13"/>
          <p:cNvGraphicFramePr>
            <a:graphicFrameLocks noChangeAspect="1"/>
          </p:cNvGraphicFramePr>
          <p:nvPr/>
        </p:nvGraphicFramePr>
        <p:xfrm>
          <a:off x="1362075" y="3886200"/>
          <a:ext cx="279400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58" name="Equation" r:id="rId20" imgW="203040" imgH="241200" progId="Equation.3">
                  <p:embed/>
                </p:oleObj>
              </mc:Choice>
              <mc:Fallback>
                <p:oleObj name="Equation" r:id="rId20" imgW="2030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2075" y="3886200"/>
                        <a:ext cx="279400" cy="331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30" name="Object 14"/>
          <p:cNvGraphicFramePr>
            <a:graphicFrameLocks noChangeAspect="1"/>
          </p:cNvGraphicFramePr>
          <p:nvPr/>
        </p:nvGraphicFramePr>
        <p:xfrm>
          <a:off x="1430338" y="5500687"/>
          <a:ext cx="296862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59" name="Equation" r:id="rId21" imgW="215640" imgH="241200" progId="Equation.3">
                  <p:embed/>
                </p:oleObj>
              </mc:Choice>
              <mc:Fallback>
                <p:oleObj name="Equation" r:id="rId21" imgW="2156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0338" y="5500687"/>
                        <a:ext cx="296862" cy="331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31" name="Object 15"/>
          <p:cNvGraphicFramePr>
            <a:graphicFrameLocks noChangeAspect="1"/>
          </p:cNvGraphicFramePr>
          <p:nvPr/>
        </p:nvGraphicFramePr>
        <p:xfrm>
          <a:off x="1963738" y="5500687"/>
          <a:ext cx="296862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60" name="Equation" r:id="rId23" imgW="215640" imgH="241200" progId="Equation.3">
                  <p:embed/>
                </p:oleObj>
              </mc:Choice>
              <mc:Fallback>
                <p:oleObj name="Equation" r:id="rId23" imgW="2156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3738" y="5500687"/>
                        <a:ext cx="296862" cy="331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32" name="Object 16"/>
          <p:cNvGraphicFramePr>
            <a:graphicFrameLocks noChangeAspect="1"/>
          </p:cNvGraphicFramePr>
          <p:nvPr/>
        </p:nvGraphicFramePr>
        <p:xfrm>
          <a:off x="3259138" y="2514600"/>
          <a:ext cx="331787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61" name="Equation" r:id="rId25" imgW="241200" imgH="241200" progId="Equation.3">
                  <p:embed/>
                </p:oleObj>
              </mc:Choice>
              <mc:Fallback>
                <p:oleObj name="Equation" r:id="rId25" imgW="2412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9138" y="2514600"/>
                        <a:ext cx="331787" cy="331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33" name="Object 17"/>
          <p:cNvGraphicFramePr>
            <a:graphicFrameLocks noChangeAspect="1"/>
          </p:cNvGraphicFramePr>
          <p:nvPr/>
        </p:nvGraphicFramePr>
        <p:xfrm>
          <a:off x="4953000" y="2209800"/>
          <a:ext cx="34290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62" name="Equation" r:id="rId27" imgW="228600" imgH="241200" progId="Equation.3">
                  <p:embed/>
                </p:oleObj>
              </mc:Choice>
              <mc:Fallback>
                <p:oleObj name="Equation" r:id="rId27" imgW="2286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2209800"/>
                        <a:ext cx="342900" cy="361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34" name="Object 18"/>
          <p:cNvGraphicFramePr>
            <a:graphicFrameLocks noChangeAspect="1"/>
          </p:cNvGraphicFramePr>
          <p:nvPr/>
        </p:nvGraphicFramePr>
        <p:xfrm>
          <a:off x="3810000" y="1752600"/>
          <a:ext cx="296863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63" name="Equation" r:id="rId29" imgW="215640" imgH="241200" progId="Equation.3">
                  <p:embed/>
                </p:oleObj>
              </mc:Choice>
              <mc:Fallback>
                <p:oleObj name="Equation" r:id="rId29" imgW="2156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1752600"/>
                        <a:ext cx="296863" cy="331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35" name="Object 19"/>
          <p:cNvGraphicFramePr>
            <a:graphicFrameLocks noChangeAspect="1"/>
          </p:cNvGraphicFramePr>
          <p:nvPr/>
        </p:nvGraphicFramePr>
        <p:xfrm>
          <a:off x="3878263" y="3367088"/>
          <a:ext cx="314325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64" name="Equation" r:id="rId31" imgW="228600" imgH="241200" progId="Equation.3">
                  <p:embed/>
                </p:oleObj>
              </mc:Choice>
              <mc:Fallback>
                <p:oleObj name="Equation" r:id="rId31" imgW="2286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8263" y="3367088"/>
                        <a:ext cx="314325" cy="331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36" name="Object 20"/>
          <p:cNvGraphicFramePr>
            <a:graphicFrameLocks noChangeAspect="1"/>
          </p:cNvGraphicFramePr>
          <p:nvPr/>
        </p:nvGraphicFramePr>
        <p:xfrm>
          <a:off x="4630738" y="3352800"/>
          <a:ext cx="331787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65" name="Equation" r:id="rId33" imgW="241200" imgH="241200" progId="Equation.3">
                  <p:embed/>
                </p:oleObj>
              </mc:Choice>
              <mc:Fallback>
                <p:oleObj name="Equation" r:id="rId33" imgW="2412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0738" y="3352800"/>
                        <a:ext cx="331787" cy="331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37" name="Object 21"/>
          <p:cNvGraphicFramePr>
            <a:graphicFrameLocks noChangeAspect="1"/>
          </p:cNvGraphicFramePr>
          <p:nvPr/>
        </p:nvGraphicFramePr>
        <p:xfrm>
          <a:off x="3284538" y="4572000"/>
          <a:ext cx="314325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66" name="Equation" r:id="rId35" imgW="228600" imgH="241200" progId="Equation.3">
                  <p:embed/>
                </p:oleObj>
              </mc:Choice>
              <mc:Fallback>
                <p:oleObj name="Equation" r:id="rId35" imgW="2286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4538" y="4572000"/>
                        <a:ext cx="314325" cy="331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38" name="Object 22"/>
          <p:cNvGraphicFramePr>
            <a:graphicFrameLocks noChangeAspect="1"/>
          </p:cNvGraphicFramePr>
          <p:nvPr/>
        </p:nvGraphicFramePr>
        <p:xfrm>
          <a:off x="4953000" y="4343400"/>
          <a:ext cx="34290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67" name="Equation" r:id="rId37" imgW="228600" imgH="241200" progId="Equation.3">
                  <p:embed/>
                </p:oleObj>
              </mc:Choice>
              <mc:Fallback>
                <p:oleObj name="Equation" r:id="rId37" imgW="2286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4343400"/>
                        <a:ext cx="342900" cy="361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39" name="Object 23"/>
          <p:cNvGraphicFramePr>
            <a:graphicFrameLocks noChangeAspect="1"/>
          </p:cNvGraphicFramePr>
          <p:nvPr/>
        </p:nvGraphicFramePr>
        <p:xfrm>
          <a:off x="3886200" y="3886200"/>
          <a:ext cx="296863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68" name="Equation" r:id="rId39" imgW="215640" imgH="241200" progId="Equation.3">
                  <p:embed/>
                </p:oleObj>
              </mc:Choice>
              <mc:Fallback>
                <p:oleObj name="Equation" r:id="rId39" imgW="2156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3886200"/>
                        <a:ext cx="296863" cy="331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40" name="Object 24"/>
          <p:cNvGraphicFramePr>
            <a:graphicFrameLocks noChangeAspect="1"/>
          </p:cNvGraphicFramePr>
          <p:nvPr/>
        </p:nvGraphicFramePr>
        <p:xfrm>
          <a:off x="3962400" y="5486400"/>
          <a:ext cx="314325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69" name="Equation" r:id="rId41" imgW="228600" imgH="241200" progId="Equation.3">
                  <p:embed/>
                </p:oleObj>
              </mc:Choice>
              <mc:Fallback>
                <p:oleObj name="Equation" r:id="rId41" imgW="2286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5486400"/>
                        <a:ext cx="314325" cy="331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41" name="Object 25"/>
          <p:cNvGraphicFramePr>
            <a:graphicFrameLocks noChangeAspect="1"/>
          </p:cNvGraphicFramePr>
          <p:nvPr/>
        </p:nvGraphicFramePr>
        <p:xfrm>
          <a:off x="4572000" y="5486400"/>
          <a:ext cx="314325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70" name="Equation" r:id="rId43" imgW="228600" imgH="241200" progId="Equation.3">
                  <p:embed/>
                </p:oleObj>
              </mc:Choice>
              <mc:Fallback>
                <p:oleObj name="Equation" r:id="rId43" imgW="2286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486400"/>
                        <a:ext cx="314325" cy="331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TextBox 84"/>
          <p:cNvSpPr txBox="1"/>
          <p:nvPr/>
        </p:nvSpPr>
        <p:spPr>
          <a:xfrm>
            <a:off x="1143000" y="5791200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Reference</a:t>
            </a:r>
          </a:p>
          <a:p>
            <a:pPr algn="ctr"/>
            <a:r>
              <a:rPr lang="en-US" dirty="0" smtClean="0"/>
              <a:t>Shape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3733800" y="5791200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Database</a:t>
            </a:r>
          </a:p>
          <a:p>
            <a:pPr algn="ctr"/>
            <a:r>
              <a:rPr lang="en-US" dirty="0" smtClean="0"/>
              <a:t>Shapes</a:t>
            </a:r>
            <a:endParaRPr lang="en-US" dirty="0"/>
          </a:p>
        </p:txBody>
      </p:sp>
      <p:graphicFrame>
        <p:nvGraphicFramePr>
          <p:cNvPr id="34842" name="Object 26"/>
          <p:cNvGraphicFramePr>
            <a:graphicFrameLocks noChangeAspect="1"/>
          </p:cNvGraphicFramePr>
          <p:nvPr/>
        </p:nvGraphicFramePr>
        <p:xfrm>
          <a:off x="6781800" y="2362200"/>
          <a:ext cx="279400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71" name="Equation" r:id="rId45" imgW="203040" imgH="241200" progId="Equation.3">
                  <p:embed/>
                </p:oleObj>
              </mc:Choice>
              <mc:Fallback>
                <p:oleObj name="Equation" r:id="rId45" imgW="2030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2362200"/>
                        <a:ext cx="279400" cy="331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43" name="Object 27"/>
          <p:cNvGraphicFramePr>
            <a:graphicFrameLocks noChangeAspect="1"/>
          </p:cNvGraphicFramePr>
          <p:nvPr/>
        </p:nvGraphicFramePr>
        <p:xfrm>
          <a:off x="6781800" y="2895600"/>
          <a:ext cx="296862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72" name="Equation" r:id="rId46" imgW="215640" imgH="241200" progId="Equation.3">
                  <p:embed/>
                </p:oleObj>
              </mc:Choice>
              <mc:Fallback>
                <p:oleObj name="Equation" r:id="rId46" imgW="2156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2895600"/>
                        <a:ext cx="296862" cy="331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44" name="Object 28"/>
          <p:cNvGraphicFramePr>
            <a:graphicFrameLocks noChangeAspect="1"/>
          </p:cNvGraphicFramePr>
          <p:nvPr/>
        </p:nvGraphicFramePr>
        <p:xfrm>
          <a:off x="6781800" y="3429000"/>
          <a:ext cx="296862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73" name="Equation" r:id="rId47" imgW="215640" imgH="241200" progId="Equation.3">
                  <p:embed/>
                </p:oleObj>
              </mc:Choice>
              <mc:Fallback>
                <p:oleObj name="Equation" r:id="rId47" imgW="2156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3429000"/>
                        <a:ext cx="296862" cy="331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45" name="Object 29"/>
          <p:cNvGraphicFramePr>
            <a:graphicFrameLocks noChangeAspect="1"/>
          </p:cNvGraphicFramePr>
          <p:nvPr/>
        </p:nvGraphicFramePr>
        <p:xfrm>
          <a:off x="6781800" y="3962400"/>
          <a:ext cx="296862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74" name="Equation" r:id="rId48" imgW="215640" imgH="241200" progId="Equation.3">
                  <p:embed/>
                </p:oleObj>
              </mc:Choice>
              <mc:Fallback>
                <p:oleObj name="Equation" r:id="rId48" imgW="2156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3962400"/>
                        <a:ext cx="296862" cy="331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46" name="Object 30"/>
          <p:cNvGraphicFramePr>
            <a:graphicFrameLocks noChangeAspect="1"/>
          </p:cNvGraphicFramePr>
          <p:nvPr/>
        </p:nvGraphicFramePr>
        <p:xfrm>
          <a:off x="6781800" y="4495800"/>
          <a:ext cx="32385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75" name="Equation" r:id="rId50" imgW="215640" imgH="241200" progId="Equation.3">
                  <p:embed/>
                </p:oleObj>
              </mc:Choice>
              <mc:Fallback>
                <p:oleObj name="Equation" r:id="rId50" imgW="2156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4495800"/>
                        <a:ext cx="323850" cy="361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47" name="Object 31"/>
          <p:cNvGraphicFramePr>
            <a:graphicFrameLocks noChangeAspect="1"/>
          </p:cNvGraphicFramePr>
          <p:nvPr/>
        </p:nvGraphicFramePr>
        <p:xfrm>
          <a:off x="7239000" y="2362200"/>
          <a:ext cx="296863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76" name="Equation" r:id="rId51" imgW="215640" imgH="241200" progId="Equation.3">
                  <p:embed/>
                </p:oleObj>
              </mc:Choice>
              <mc:Fallback>
                <p:oleObj name="Equation" r:id="rId51" imgW="2156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2362200"/>
                        <a:ext cx="296863" cy="331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48" name="Object 32"/>
          <p:cNvGraphicFramePr>
            <a:graphicFrameLocks noChangeAspect="1"/>
          </p:cNvGraphicFramePr>
          <p:nvPr/>
        </p:nvGraphicFramePr>
        <p:xfrm>
          <a:off x="7239000" y="2895600"/>
          <a:ext cx="331787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77" name="Equation" r:id="rId52" imgW="241200" imgH="241200" progId="Equation.3">
                  <p:embed/>
                </p:oleObj>
              </mc:Choice>
              <mc:Fallback>
                <p:oleObj name="Equation" r:id="rId52" imgW="2412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2895600"/>
                        <a:ext cx="331787" cy="331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49" name="Object 33"/>
          <p:cNvGraphicFramePr>
            <a:graphicFrameLocks noChangeAspect="1"/>
          </p:cNvGraphicFramePr>
          <p:nvPr/>
        </p:nvGraphicFramePr>
        <p:xfrm>
          <a:off x="7239000" y="3429000"/>
          <a:ext cx="314325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78" name="Equation" r:id="rId53" imgW="228600" imgH="241200" progId="Equation.3">
                  <p:embed/>
                </p:oleObj>
              </mc:Choice>
              <mc:Fallback>
                <p:oleObj name="Equation" r:id="rId53" imgW="2286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3429000"/>
                        <a:ext cx="314325" cy="331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50" name="Object 34"/>
          <p:cNvGraphicFramePr>
            <a:graphicFrameLocks noChangeAspect="1"/>
          </p:cNvGraphicFramePr>
          <p:nvPr/>
        </p:nvGraphicFramePr>
        <p:xfrm>
          <a:off x="7239000" y="3962400"/>
          <a:ext cx="331787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79" name="Equation" r:id="rId54" imgW="241200" imgH="241200" progId="Equation.3">
                  <p:embed/>
                </p:oleObj>
              </mc:Choice>
              <mc:Fallback>
                <p:oleObj name="Equation" r:id="rId54" imgW="2412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3962400"/>
                        <a:ext cx="331787" cy="331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51" name="Object 35"/>
          <p:cNvGraphicFramePr>
            <a:graphicFrameLocks noChangeAspect="1"/>
          </p:cNvGraphicFramePr>
          <p:nvPr/>
        </p:nvGraphicFramePr>
        <p:xfrm>
          <a:off x="7239000" y="4495800"/>
          <a:ext cx="34290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80" name="Equation" r:id="rId55" imgW="228600" imgH="241200" progId="Equation.3">
                  <p:embed/>
                </p:oleObj>
              </mc:Choice>
              <mc:Fallback>
                <p:oleObj name="Equation" r:id="rId55" imgW="2286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4495800"/>
                        <a:ext cx="342900" cy="361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52" name="Object 36"/>
          <p:cNvGraphicFramePr>
            <a:graphicFrameLocks noChangeAspect="1"/>
          </p:cNvGraphicFramePr>
          <p:nvPr/>
        </p:nvGraphicFramePr>
        <p:xfrm>
          <a:off x="7696200" y="2895600"/>
          <a:ext cx="314325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81" name="Equation" r:id="rId56" imgW="228600" imgH="241200" progId="Equation.3">
                  <p:embed/>
                </p:oleObj>
              </mc:Choice>
              <mc:Fallback>
                <p:oleObj name="Equation" r:id="rId56" imgW="2286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0" y="2895600"/>
                        <a:ext cx="314325" cy="331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53" name="Object 37"/>
          <p:cNvGraphicFramePr>
            <a:graphicFrameLocks noChangeAspect="1"/>
          </p:cNvGraphicFramePr>
          <p:nvPr/>
        </p:nvGraphicFramePr>
        <p:xfrm>
          <a:off x="7696200" y="4495800"/>
          <a:ext cx="34290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82" name="Equation" r:id="rId57" imgW="228600" imgH="241200" progId="Equation.3">
                  <p:embed/>
                </p:oleObj>
              </mc:Choice>
              <mc:Fallback>
                <p:oleObj name="Equation" r:id="rId57" imgW="2286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0" y="4495800"/>
                        <a:ext cx="342900" cy="361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54" name="Object 38"/>
          <p:cNvGraphicFramePr>
            <a:graphicFrameLocks noChangeAspect="1"/>
          </p:cNvGraphicFramePr>
          <p:nvPr/>
        </p:nvGraphicFramePr>
        <p:xfrm>
          <a:off x="7696200" y="2362200"/>
          <a:ext cx="296863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83" name="Equation" r:id="rId58" imgW="215640" imgH="241200" progId="Equation.3">
                  <p:embed/>
                </p:oleObj>
              </mc:Choice>
              <mc:Fallback>
                <p:oleObj name="Equation" r:id="rId58" imgW="2156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0" y="2362200"/>
                        <a:ext cx="296863" cy="331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55" name="Object 39"/>
          <p:cNvGraphicFramePr>
            <a:graphicFrameLocks noChangeAspect="1"/>
          </p:cNvGraphicFramePr>
          <p:nvPr/>
        </p:nvGraphicFramePr>
        <p:xfrm>
          <a:off x="7696200" y="3429000"/>
          <a:ext cx="314325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84" name="Equation" r:id="rId59" imgW="228600" imgH="241200" progId="Equation.3">
                  <p:embed/>
                </p:oleObj>
              </mc:Choice>
              <mc:Fallback>
                <p:oleObj name="Equation" r:id="rId59" imgW="2286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0" y="3429000"/>
                        <a:ext cx="314325" cy="331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56" name="Object 40"/>
          <p:cNvGraphicFramePr>
            <a:graphicFrameLocks noChangeAspect="1"/>
          </p:cNvGraphicFramePr>
          <p:nvPr/>
        </p:nvGraphicFramePr>
        <p:xfrm>
          <a:off x="7696200" y="3962400"/>
          <a:ext cx="314325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85" name="Equation" r:id="rId60" imgW="228600" imgH="241200" progId="Equation.3">
                  <p:embed/>
                </p:oleObj>
              </mc:Choice>
              <mc:Fallback>
                <p:oleObj name="Equation" r:id="rId60" imgW="2286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0" y="3962400"/>
                        <a:ext cx="314325" cy="331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Left Bracket 78"/>
          <p:cNvSpPr/>
          <p:nvPr/>
        </p:nvSpPr>
        <p:spPr>
          <a:xfrm>
            <a:off x="6477000" y="2209800"/>
            <a:ext cx="304800" cy="2743200"/>
          </a:xfrm>
          <a:prstGeom prst="lef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Left Bracket 79"/>
          <p:cNvSpPr/>
          <p:nvPr/>
        </p:nvSpPr>
        <p:spPr>
          <a:xfrm rot="10800000">
            <a:off x="7924800" y="2209800"/>
            <a:ext cx="304800" cy="2743200"/>
          </a:xfrm>
          <a:prstGeom prst="lef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5638800" y="3276600"/>
            <a:ext cx="819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dobe Garamond Pro Bold" pitchFamily="18" charset="0"/>
              </a:rPr>
              <a:t>Q =</a:t>
            </a:r>
            <a:endParaRPr lang="en-US" sz="3200" dirty="0">
              <a:latin typeface="Adobe Garamond Pro Bol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31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85" grpId="0"/>
      <p:bldP spid="86" grpId="0"/>
      <p:bldP spid="79" grpId="0" animBg="1"/>
      <p:bldP spid="80" grpId="0" animBg="1"/>
      <p:bldP spid="8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Class with Low AUC - Apples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43" y="1371600"/>
            <a:ext cx="1097280" cy="10972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337" y="1371600"/>
            <a:ext cx="1097280" cy="1097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472" y="1339644"/>
            <a:ext cx="1097280" cy="10972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341" y="1524000"/>
            <a:ext cx="1097280" cy="10972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231" y="1339644"/>
            <a:ext cx="1097280" cy="1097280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790551" y="2667000"/>
            <a:ext cx="7680960" cy="1097280"/>
            <a:chOff x="790551" y="2209800"/>
            <a:chExt cx="8124849" cy="13716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551" y="2209800"/>
              <a:ext cx="1371600" cy="13716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1000" y="2209800"/>
              <a:ext cx="1371600" cy="1371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2209800"/>
              <a:ext cx="1371600" cy="13716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129" y="2209800"/>
              <a:ext cx="1371600" cy="13716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2209800"/>
              <a:ext cx="1371600" cy="1371600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973431" y="3962400"/>
            <a:ext cx="7498080" cy="1097280"/>
            <a:chOff x="790551" y="3122089"/>
            <a:chExt cx="7972449" cy="137160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551" y="3122089"/>
              <a:ext cx="1371600" cy="13716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1000" y="3122089"/>
              <a:ext cx="1371600" cy="13716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3122089"/>
              <a:ext cx="1371600" cy="13716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8295" y="3122089"/>
              <a:ext cx="1371600" cy="13716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1400" y="3122089"/>
              <a:ext cx="1371600" cy="1371600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790551" y="5334000"/>
            <a:ext cx="7680960" cy="1097280"/>
            <a:chOff x="762804" y="4953000"/>
            <a:chExt cx="8076396" cy="137160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804" y="4953000"/>
              <a:ext cx="1371600" cy="13716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7313" y="4953000"/>
              <a:ext cx="1371600" cy="13716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4953000"/>
              <a:ext cx="1371600" cy="13716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9121" y="4953000"/>
              <a:ext cx="1371600" cy="13716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7600" y="4953000"/>
              <a:ext cx="1371600" cy="137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962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Class with High AUC – Face Silhouettes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18" y="1352023"/>
            <a:ext cx="1043023" cy="12972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192" y="1352023"/>
            <a:ext cx="1043023" cy="12972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946" y="1352023"/>
            <a:ext cx="1043023" cy="12972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023" y="1352023"/>
            <a:ext cx="1043023" cy="12972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249" y="1352023"/>
            <a:ext cx="1043023" cy="12972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89" y="2886821"/>
            <a:ext cx="910328" cy="1132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823" y="2886823"/>
            <a:ext cx="910328" cy="1132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577" y="2886822"/>
            <a:ext cx="910328" cy="1132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577" y="2886823"/>
            <a:ext cx="910328" cy="1132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750" y="2886823"/>
            <a:ext cx="910328" cy="1132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61" y="4258423"/>
            <a:ext cx="910328" cy="1132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395" y="4233356"/>
            <a:ext cx="910328" cy="1132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461" y="4252933"/>
            <a:ext cx="698244" cy="111262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461" y="4252932"/>
            <a:ext cx="698244" cy="11126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634" y="4252933"/>
            <a:ext cx="698244" cy="11126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08" y="5548330"/>
            <a:ext cx="698244" cy="11126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330" y="5548331"/>
            <a:ext cx="698244" cy="111262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084" y="5548332"/>
            <a:ext cx="698244" cy="111262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084" y="5548333"/>
            <a:ext cx="698244" cy="111262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945" y="5553823"/>
            <a:ext cx="910328" cy="11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6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Curves</a:t>
            </a:r>
            <a:endParaRPr lang="en-US" dirty="0"/>
          </a:p>
        </p:txBody>
      </p:sp>
      <p:pic>
        <p:nvPicPr>
          <p:cNvPr id="33794" name="Picture 2" descr="C:\Users\vitt0002\Documents\Dropbox\Papers\ICIP2013\ICIP2013a\singula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600200"/>
            <a:ext cx="8534400" cy="3886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2444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Introduced the concept of distinctiveness</a:t>
            </a:r>
            <a:r>
              <a:rPr lang="en-US" dirty="0"/>
              <a:t> </a:t>
            </a:r>
            <a:r>
              <a:rPr lang="en-US" dirty="0" smtClean="0"/>
              <a:t>with a strong motivating example</a:t>
            </a:r>
            <a:r>
              <a:rPr lang="en-US" dirty="0"/>
              <a:t> </a:t>
            </a:r>
            <a:r>
              <a:rPr lang="en-US" dirty="0" smtClean="0"/>
              <a:t>and provided a simple way to extract discriminative parts.</a:t>
            </a:r>
          </a:p>
          <a:p>
            <a:endParaRPr lang="en-US" dirty="0"/>
          </a:p>
          <a:p>
            <a:pPr marL="171450" lvl="1">
              <a:spcBef>
                <a:spcPts val="1350"/>
              </a:spcBef>
            </a:pPr>
            <a:r>
              <a:rPr lang="en-SG" dirty="0" err="1"/>
              <a:t>Vittal</a:t>
            </a:r>
            <a:r>
              <a:rPr lang="en-SG" dirty="0"/>
              <a:t> </a:t>
            </a:r>
            <a:r>
              <a:rPr lang="en-SG" dirty="0" err="1"/>
              <a:t>Premachandran</a:t>
            </a:r>
            <a:r>
              <a:rPr lang="en-SG" dirty="0"/>
              <a:t>, and Ramakrishna </a:t>
            </a:r>
            <a:r>
              <a:rPr lang="en-SG" dirty="0" err="1"/>
              <a:t>Kakarala</a:t>
            </a:r>
            <a:r>
              <a:rPr lang="en-SG" dirty="0"/>
              <a:t>. “What parts of a shape are discriminative?” </a:t>
            </a:r>
            <a:r>
              <a:rPr lang="en-SG" i="1" dirty="0"/>
              <a:t>IEEE International Conference on Image Processing,</a:t>
            </a:r>
            <a:r>
              <a:rPr lang="en-SG" dirty="0"/>
              <a:t> 2013. (</a:t>
            </a:r>
            <a:r>
              <a:rPr lang="en-SG" b="1" dirty="0">
                <a:solidFill>
                  <a:srgbClr val="C00000"/>
                </a:solidFill>
              </a:rPr>
              <a:t>Best Student Paper Award</a:t>
            </a:r>
            <a:r>
              <a:rPr lang="en-SG" b="1" dirty="0" smtClean="0">
                <a:solidFill>
                  <a:srgbClr val="C00000"/>
                </a:solidFill>
              </a:rPr>
              <a:t>!</a:t>
            </a:r>
            <a:r>
              <a:rPr lang="en-SG" dirty="0" smtClean="0"/>
              <a:t>)</a:t>
            </a:r>
          </a:p>
          <a:p>
            <a:pPr marL="171450" lvl="1">
              <a:spcBef>
                <a:spcPts val="1350"/>
              </a:spcBef>
            </a:pPr>
            <a:endParaRPr lang="en-SG" dirty="0" smtClean="0"/>
          </a:p>
          <a:p>
            <a:pPr marL="171450" lvl="1">
              <a:spcBef>
                <a:spcPts val="1350"/>
              </a:spcBef>
            </a:pPr>
            <a:r>
              <a:rPr lang="en-SG" sz="1600" dirty="0" smtClean="0"/>
              <a:t>Pairwise comparison.</a:t>
            </a:r>
            <a:endParaRPr lang="en-SG" sz="1600" dirty="0"/>
          </a:p>
          <a:p>
            <a:pPr marL="171450" lvl="1">
              <a:spcBef>
                <a:spcPts val="1350"/>
              </a:spcBef>
            </a:pPr>
            <a:r>
              <a:rPr lang="en-SG" sz="1600" dirty="0" smtClean="0"/>
              <a:t>Can we go Beyond Pairwise comparison of shapes?</a:t>
            </a:r>
            <a:endParaRPr lang="en-SG" sz="1600" dirty="0"/>
          </a:p>
          <a:p>
            <a:pPr marL="0" indent="0">
              <a:buNone/>
            </a:pP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3300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 smtClean="0"/>
              <a:t>Outline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r>
              <a:rPr lang="en-SG" dirty="0" smtClean="0">
                <a:solidFill>
                  <a:schemeClr val="bg1">
                    <a:lumMod val="50000"/>
                  </a:schemeClr>
                </a:solidFill>
              </a:rPr>
              <a:t>Background</a:t>
            </a:r>
          </a:p>
          <a:p>
            <a:r>
              <a:rPr lang="en-SG" dirty="0" smtClean="0">
                <a:solidFill>
                  <a:schemeClr val="bg1">
                    <a:lumMod val="50000"/>
                  </a:schemeClr>
                </a:solidFill>
              </a:rPr>
              <a:t>Perceptually Motivated Shape Context</a:t>
            </a:r>
          </a:p>
          <a:p>
            <a:r>
              <a:rPr lang="en-SG" dirty="0" smtClean="0">
                <a:solidFill>
                  <a:schemeClr val="bg1">
                    <a:lumMod val="50000"/>
                  </a:schemeClr>
                </a:solidFill>
              </a:rPr>
              <a:t>What parts of a shape are discriminative?</a:t>
            </a:r>
          </a:p>
          <a:p>
            <a:r>
              <a:rPr lang="en-SG" b="1" dirty="0" smtClean="0"/>
              <a:t>Shape similarity propagation on manifolds</a:t>
            </a:r>
          </a:p>
          <a:p>
            <a:r>
              <a:rPr lang="en-SG" dirty="0" smtClean="0">
                <a:solidFill>
                  <a:schemeClr val="bg1">
                    <a:lumMod val="50000"/>
                  </a:schemeClr>
                </a:solidFill>
              </a:rPr>
              <a:t>Object detection in images using shapes</a:t>
            </a:r>
          </a:p>
          <a:p>
            <a:r>
              <a:rPr lang="en-SG" dirty="0" smtClean="0">
                <a:solidFill>
                  <a:schemeClr val="bg1">
                    <a:lumMod val="50000"/>
                  </a:schemeClr>
                </a:solidFill>
              </a:rPr>
              <a:t>Summary</a:t>
            </a:r>
            <a:endParaRPr lang="en-SG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11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 Retrieval Using Shape Manifolds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Shapes lie in a high dimensional space</a:t>
            </a:r>
          </a:p>
          <a:p>
            <a:r>
              <a:rPr lang="en-US" dirty="0" smtClean="0"/>
              <a:t>However, the shape manifolds are usually of lower dimensionality</a:t>
            </a:r>
          </a:p>
          <a:p>
            <a:r>
              <a:rPr lang="en-US" dirty="0" smtClean="0"/>
              <a:t>Euclidean distance is a bad metric</a:t>
            </a:r>
          </a:p>
          <a:p>
            <a:r>
              <a:rPr lang="en-US" dirty="0" smtClean="0"/>
              <a:t>Need to learn the “true” geodesic distances</a:t>
            </a:r>
          </a:p>
        </p:txBody>
      </p:sp>
      <p:pic>
        <p:nvPicPr>
          <p:cNvPr id="46082" name="Picture 2" descr="C:\Users\Vittal\Documents\Dropbox\Thesis\Defense\manifol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550" y="3816350"/>
            <a:ext cx="4660900" cy="1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5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Diffusion on Sparse Graphs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Diffusion is a process to learn the affinity between shapes</a:t>
            </a:r>
          </a:p>
          <a:p>
            <a:r>
              <a:rPr lang="en-US" dirty="0" smtClean="0"/>
              <a:t>Sparse graphs are used for diffusion instead of fully-connected graphs</a:t>
            </a:r>
          </a:p>
          <a:p>
            <a:r>
              <a:rPr lang="en-US" dirty="0" smtClean="0"/>
              <a:t>Fully connected graphs have lots of noisy edges;</a:t>
            </a:r>
          </a:p>
          <a:p>
            <a:endParaRPr lang="en-US" dirty="0"/>
          </a:p>
          <a:p>
            <a:r>
              <a:rPr lang="en-US" dirty="0" smtClean="0"/>
              <a:t>Ways for graph </a:t>
            </a:r>
            <a:r>
              <a:rPr lang="en-US" dirty="0" err="1" smtClean="0"/>
              <a:t>sparsification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K-NN graph neighborhood</a:t>
            </a:r>
          </a:p>
          <a:p>
            <a:pPr lvl="1"/>
            <a:r>
              <a:rPr lang="en-US" dirty="0" smtClean="0"/>
              <a:t>Mutual K-NN graph neighborhood</a:t>
            </a:r>
          </a:p>
          <a:p>
            <a:pPr lvl="1"/>
            <a:r>
              <a:rPr lang="en-US" dirty="0" smtClean="0"/>
              <a:t>Epsilon-NN graph neighborhood</a:t>
            </a:r>
          </a:p>
          <a:p>
            <a:pPr lvl="1"/>
            <a:r>
              <a:rPr lang="en-US" dirty="0" smtClean="0"/>
              <a:t>Dominant neighborhood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126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can we recognize objects?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What features to extract?</a:t>
            </a:r>
          </a:p>
        </p:txBody>
      </p:sp>
      <p:pic>
        <p:nvPicPr>
          <p:cNvPr id="41986" name="Picture 2" descr="C:\Users\dcsvp.NUSSTF\Dropbox\Thesis\Defense\features_sif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61" y="2022027"/>
            <a:ext cx="2397171" cy="120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99765" y="3328107"/>
            <a:ext cx="1494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Extract Features</a:t>
            </a:r>
            <a:endParaRPr lang="en-SG" dirty="0"/>
          </a:p>
        </p:txBody>
      </p:sp>
      <p:pic>
        <p:nvPicPr>
          <p:cNvPr id="41987" name="Picture 3" descr="C:\Users\dcsvp.NUSSTF\Dropbox\Thesis\Defense\sv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918" y="2022026"/>
            <a:ext cx="1520891" cy="120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003233" y="3328107"/>
            <a:ext cx="1514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 a classifier</a:t>
            </a:r>
            <a:endParaRPr lang="en-SG" dirty="0"/>
          </a:p>
        </p:txBody>
      </p:sp>
      <p:sp>
        <p:nvSpPr>
          <p:cNvPr id="6" name="Rectangle 5"/>
          <p:cNvSpPr/>
          <p:nvPr/>
        </p:nvSpPr>
        <p:spPr>
          <a:xfrm>
            <a:off x="5763400" y="2022026"/>
            <a:ext cx="115288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+</a:t>
            </a:r>
            <a:r>
              <a:rPr lang="en-US" sz="3600" b="1" cap="none" spc="0" dirty="0" err="1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ve</a:t>
            </a:r>
            <a:r>
              <a:rPr lang="en-US" sz="36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?</a:t>
            </a:r>
          </a:p>
          <a:p>
            <a:pPr algn="ctr"/>
            <a:r>
              <a:rPr lang="en-US" sz="36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-</a:t>
            </a:r>
            <a:r>
              <a:rPr lang="en-US" sz="3600" b="1" dirty="0" err="1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ve</a:t>
            </a:r>
            <a:r>
              <a:rPr lang="en-US" sz="36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?</a:t>
            </a:r>
            <a:endParaRPr lang="en-US" sz="36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71816" y="3328107"/>
            <a:ext cx="13659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Make Decision</a:t>
            </a:r>
            <a:endParaRPr lang="en-SG" dirty="0"/>
          </a:p>
        </p:txBody>
      </p:sp>
      <p:grpSp>
        <p:nvGrpSpPr>
          <p:cNvPr id="17" name="Group 16"/>
          <p:cNvGrpSpPr/>
          <p:nvPr/>
        </p:nvGrpSpPr>
        <p:grpSpPr>
          <a:xfrm>
            <a:off x="6956252" y="2160525"/>
            <a:ext cx="1537471" cy="461665"/>
            <a:chOff x="6916280" y="2160525"/>
            <a:chExt cx="1537471" cy="461665"/>
          </a:xfrm>
        </p:grpSpPr>
        <p:sp>
          <p:nvSpPr>
            <p:cNvPr id="9" name="Rectangle 8"/>
            <p:cNvSpPr/>
            <p:nvPr/>
          </p:nvSpPr>
          <p:spPr>
            <a:xfrm>
              <a:off x="6916280" y="2160525"/>
              <a:ext cx="1152880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en-US" sz="2400" b="1" cap="none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Object</a:t>
              </a:r>
              <a:endParaRPr lang="en-US" sz="2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endParaRPr>
            </a:p>
          </p:txBody>
        </p:sp>
        <p:pic>
          <p:nvPicPr>
            <p:cNvPr id="41988" name="Picture 4" descr="C:\Users\dcsvp.NUSSTF\Dropbox\Thesis\Defense\tick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8828" y="2245452"/>
              <a:ext cx="314923" cy="291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/>
          <p:cNvGrpSpPr/>
          <p:nvPr/>
        </p:nvGrpSpPr>
        <p:grpSpPr>
          <a:xfrm>
            <a:off x="6916280" y="2689662"/>
            <a:ext cx="1617414" cy="461665"/>
            <a:chOff x="6916280" y="2689662"/>
            <a:chExt cx="1617414" cy="461665"/>
          </a:xfrm>
        </p:grpSpPr>
        <p:sp>
          <p:nvSpPr>
            <p:cNvPr id="18" name="Rectangle 17"/>
            <p:cNvSpPr/>
            <p:nvPr/>
          </p:nvSpPr>
          <p:spPr>
            <a:xfrm>
              <a:off x="6916280" y="2689662"/>
              <a:ext cx="1152880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en-US" sz="2400" b="1" cap="none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Object</a:t>
              </a:r>
              <a:endParaRPr lang="en-US" sz="2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endParaRPr>
            </a:p>
          </p:txBody>
        </p:sp>
        <p:sp>
          <p:nvSpPr>
            <p:cNvPr id="14" name="Multiply 13"/>
            <p:cNvSpPr/>
            <p:nvPr/>
          </p:nvSpPr>
          <p:spPr>
            <a:xfrm>
              <a:off x="8069160" y="2737522"/>
              <a:ext cx="464534" cy="365944"/>
            </a:xfrm>
            <a:prstGeom prst="mathMultiply">
              <a:avLst>
                <a:gd name="adj1" fmla="val 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41989" name="Picture 5" descr="C:\Users\dcsvp.NUSSTF\Dropbox\Thesis\Defense\colo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61" y="4103384"/>
            <a:ext cx="1779258" cy="133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0" name="Picture 6" descr="C:\Users\dcsvp.NUSSTF\Dropbox\Thesis\Defense\textur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897" y="4179868"/>
            <a:ext cx="1772215" cy="118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1" name="Picture 7" descr="C:\Users\dcsvp.NUSSTF\Dropbox\Thesis\Defense\attributes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765" y="5535765"/>
            <a:ext cx="2431452" cy="125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2" name="Picture 8" descr="C:\Users\dcsvp.NUSSTF\Dropbox\Thesis\Defense\shape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0" y="4103384"/>
            <a:ext cx="2590800" cy="145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3" name="Picture 9" descr="C:\Users\dcsvp.NUSSTF\Dropbox\Thesis\Defense\bow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381" y="5485563"/>
            <a:ext cx="1213731" cy="121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Explosion 2 20"/>
          <p:cNvSpPr/>
          <p:nvPr/>
        </p:nvSpPr>
        <p:spPr>
          <a:xfrm>
            <a:off x="4834931" y="2689662"/>
            <a:ext cx="4162697" cy="3922484"/>
          </a:xfrm>
          <a:prstGeom prst="irregularSeal2">
            <a:avLst/>
          </a:prstGeom>
          <a:solidFill>
            <a:schemeClr val="accent1">
              <a:alpha val="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6" grpId="0"/>
      <p:bldP spid="2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SG" dirty="0"/>
              <a:t>Yang, </a:t>
            </a:r>
            <a:r>
              <a:rPr lang="en-SG" dirty="0" err="1"/>
              <a:t>Xingwei</a:t>
            </a:r>
            <a:r>
              <a:rPr lang="en-SG" dirty="0"/>
              <a:t>, Suzan </a:t>
            </a:r>
            <a:r>
              <a:rPr lang="en-SG" dirty="0" err="1"/>
              <a:t>Koknar</a:t>
            </a:r>
            <a:r>
              <a:rPr lang="en-SG" dirty="0"/>
              <a:t>-Tezel, and </a:t>
            </a:r>
            <a:r>
              <a:rPr lang="en-SG" dirty="0" err="1"/>
              <a:t>Longin</a:t>
            </a:r>
            <a:r>
              <a:rPr lang="en-SG" dirty="0"/>
              <a:t> Jan </a:t>
            </a:r>
            <a:r>
              <a:rPr lang="en-SG" dirty="0" err="1"/>
              <a:t>Latecki</a:t>
            </a:r>
            <a:r>
              <a:rPr lang="en-SG" dirty="0"/>
              <a:t>. "Locally constrained diffusion process on locally </a:t>
            </a:r>
            <a:r>
              <a:rPr lang="en-SG" dirty="0" err="1"/>
              <a:t>densified</a:t>
            </a:r>
            <a:r>
              <a:rPr lang="en-SG" dirty="0"/>
              <a:t> distance spaces with applications to shape retrieval." </a:t>
            </a:r>
            <a:r>
              <a:rPr lang="en-SG" i="1" dirty="0" smtClean="0"/>
              <a:t>CVPR </a:t>
            </a:r>
            <a:r>
              <a:rPr lang="en-SG" i="1" dirty="0"/>
              <a:t>2009</a:t>
            </a:r>
            <a:r>
              <a:rPr lang="en-SG" i="1" dirty="0" smtClean="0"/>
              <a:t>.</a:t>
            </a:r>
          </a:p>
          <a:p>
            <a:pPr lvl="1"/>
            <a:r>
              <a:rPr lang="en-US" sz="2000" b="1" dirty="0" smtClean="0">
                <a:solidFill>
                  <a:srgbClr val="56954D"/>
                </a:solidFill>
              </a:rPr>
              <a:t>LCDP</a:t>
            </a:r>
            <a:r>
              <a:rPr lang="en-US" dirty="0" smtClean="0">
                <a:solidFill>
                  <a:srgbClr val="56954D"/>
                </a:solidFill>
              </a:rPr>
              <a:t> </a:t>
            </a:r>
            <a:r>
              <a:rPr lang="en-US" dirty="0" smtClean="0"/>
              <a:t>for short</a:t>
            </a:r>
          </a:p>
          <a:p>
            <a:pPr lvl="1"/>
            <a:r>
              <a:rPr lang="en-US" dirty="0" smtClean="0"/>
              <a:t>Uses </a:t>
            </a:r>
            <a:r>
              <a:rPr lang="en-US" sz="2000" b="1" dirty="0" smtClean="0">
                <a:solidFill>
                  <a:srgbClr val="56954D"/>
                </a:solidFill>
              </a:rPr>
              <a:t>k-NN</a:t>
            </a:r>
            <a:r>
              <a:rPr lang="en-US" dirty="0" smtClean="0"/>
              <a:t> for graph </a:t>
            </a:r>
            <a:r>
              <a:rPr lang="en-US" dirty="0" err="1" smtClean="0"/>
              <a:t>sparsification</a:t>
            </a:r>
            <a:endParaRPr lang="en-US" dirty="0" smtClean="0"/>
          </a:p>
          <a:p>
            <a:pPr lvl="1"/>
            <a:r>
              <a:rPr lang="en-US" dirty="0" smtClean="0"/>
              <a:t>Improves retrieval performance by ~6%</a:t>
            </a:r>
            <a:endParaRPr lang="en-US" dirty="0" smtClean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 smtClean="0">
              <a:sym typeface="Wingdings" panose="05000000000000000000" pitchFamily="2" charset="2"/>
            </a:endParaRPr>
          </a:p>
          <a:p>
            <a:r>
              <a:rPr lang="en-SG" dirty="0" err="1"/>
              <a:t>Xingwei</a:t>
            </a:r>
            <a:r>
              <a:rPr lang="en-SG" dirty="0"/>
              <a:t> Yang; Prasad, L.; </a:t>
            </a:r>
            <a:r>
              <a:rPr lang="en-SG" dirty="0" err="1"/>
              <a:t>Latecki</a:t>
            </a:r>
            <a:r>
              <a:rPr lang="en-SG" dirty="0"/>
              <a:t>, L.J., "Affinity Learning with Diffusion on Tensor Product Graph," </a:t>
            </a:r>
            <a:r>
              <a:rPr lang="en-SG" i="1" dirty="0" smtClean="0"/>
              <a:t>IEEE Trans. PAMI 2013</a:t>
            </a:r>
          </a:p>
          <a:p>
            <a:pPr lvl="1"/>
            <a:r>
              <a:rPr lang="en-US" sz="2000" b="1" dirty="0" smtClean="0">
                <a:solidFill>
                  <a:srgbClr val="C00000"/>
                </a:solidFill>
              </a:rPr>
              <a:t>TPG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for short</a:t>
            </a:r>
          </a:p>
          <a:p>
            <a:pPr lvl="1"/>
            <a:r>
              <a:rPr lang="en-US" dirty="0" smtClean="0"/>
              <a:t>Uses </a:t>
            </a:r>
            <a:r>
              <a:rPr lang="en-US" sz="2000" b="1" dirty="0" smtClean="0">
                <a:solidFill>
                  <a:srgbClr val="C00000"/>
                </a:solidFill>
              </a:rPr>
              <a:t>Dominant Neighborhoods (DN) </a:t>
            </a:r>
            <a:r>
              <a:rPr lang="en-US" dirty="0" smtClean="0"/>
              <a:t>for graph </a:t>
            </a:r>
            <a:r>
              <a:rPr lang="en-US" dirty="0" err="1" smtClean="0"/>
              <a:t>sparsification</a:t>
            </a:r>
            <a:endParaRPr lang="en-US" dirty="0" smtClean="0"/>
          </a:p>
          <a:p>
            <a:pPr lvl="1"/>
            <a:r>
              <a:rPr lang="en-US" dirty="0" smtClean="0"/>
              <a:t>Improves retrieval performance by ~6%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However, graph </a:t>
            </a:r>
            <a:r>
              <a:rPr lang="en-US" dirty="0" err="1" smtClean="0"/>
              <a:t>sparsification</a:t>
            </a:r>
            <a:r>
              <a:rPr lang="en-US" dirty="0" smtClean="0"/>
              <a:t> is performed in a </a:t>
            </a:r>
            <a:r>
              <a:rPr lang="en-US" sz="1900" b="1" dirty="0" smtClean="0">
                <a:solidFill>
                  <a:srgbClr val="7030A0"/>
                </a:solidFill>
              </a:rPr>
              <a:t>supervised manner</a:t>
            </a:r>
          </a:p>
          <a:p>
            <a:r>
              <a:rPr lang="en-US" dirty="0" smtClean="0"/>
              <a:t>For arbitrary neighborhood sizes, their performance drops (sometimes, drastically!)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5678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Consensus of k-NNs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Intuition behind Consensus of k-NNs</a:t>
            </a:r>
          </a:p>
          <a:p>
            <a:pPr lvl="1"/>
            <a:r>
              <a:rPr lang="en-US" dirty="0" smtClean="0"/>
              <a:t>Nodes that appear consistently in neighborhoods of other nodes have a high chance of being similar to each other</a:t>
            </a:r>
          </a:p>
          <a:p>
            <a:pPr lvl="1"/>
            <a:r>
              <a:rPr lang="en-US" dirty="0" smtClean="0"/>
              <a:t>So, edges in the sparse graph should be between nodes that appear consistently</a:t>
            </a:r>
          </a:p>
          <a:p>
            <a:pPr lvl="1"/>
            <a:r>
              <a:rPr lang="en-US" dirty="0" smtClean="0"/>
              <a:t>Prune edges between inconsistent nodes</a:t>
            </a:r>
          </a:p>
          <a:p>
            <a:r>
              <a:rPr lang="en-US" dirty="0"/>
              <a:t>Higher the value of ‘k’, higher the probability of adding noisy edges</a:t>
            </a:r>
          </a:p>
          <a:p>
            <a:r>
              <a:rPr lang="en-US" dirty="0"/>
              <a:t>Our approach is more robust at higher values of ‘k</a:t>
            </a:r>
            <a:r>
              <a:rPr lang="en-US" dirty="0" smtClean="0"/>
              <a:t>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4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Consensus Information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Collecting consensus information is this simple!</a:t>
            </a:r>
            <a:endParaRPr lang="en-SG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211" y="1967291"/>
            <a:ext cx="4489578" cy="4032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70857" y="6252754"/>
                <a:ext cx="481330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 smtClean="0"/>
                  <a:t>Finally, retain the edge between </a:t>
                </a:r>
                <a:r>
                  <a:rPr lang="en-US" i="1" dirty="0" smtClean="0"/>
                  <a:t>p</a:t>
                </a:r>
                <a:r>
                  <a:rPr lang="en-US" dirty="0" smtClean="0"/>
                  <a:t> and </a:t>
                </a:r>
                <a:r>
                  <a:rPr lang="en-US" i="1" dirty="0" smtClean="0"/>
                  <a:t>q</a:t>
                </a:r>
                <a:r>
                  <a:rPr lang="en-US" dirty="0" smtClean="0"/>
                  <a:t> if C(</a:t>
                </a:r>
                <a:r>
                  <a:rPr lang="en-US" dirty="0" err="1" smtClean="0"/>
                  <a:t>p,q</a:t>
                </a:r>
                <a:r>
                  <a:rPr lang="en-US" dirty="0" smtClean="0"/>
                  <a:t>) &gt;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𝜏</m:t>
                    </m:r>
                  </m:oMath>
                </a14:m>
                <a:endParaRPr lang="en-SG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57" y="6252754"/>
                <a:ext cx="4813305" cy="307777"/>
              </a:xfrm>
              <a:prstGeom prst="rect">
                <a:avLst/>
              </a:prstGeom>
              <a:blipFill rotWithShape="1">
                <a:blip r:embed="rId3"/>
                <a:stretch>
                  <a:fillRect l="-253" t="-2000" b="-2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644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Dominant Neighborhoods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Dominant neighbors are maximal cliques</a:t>
            </a:r>
          </a:p>
          <a:p>
            <a:endParaRPr lang="en-US" dirty="0"/>
          </a:p>
          <a:p>
            <a:r>
              <a:rPr lang="en-US" dirty="0" smtClean="0"/>
              <a:t>Issues with DN:</a:t>
            </a:r>
          </a:p>
          <a:p>
            <a:r>
              <a:rPr lang="en-US" dirty="0" smtClean="0"/>
              <a:t>False Neighborhoods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139" y="1414139"/>
            <a:ext cx="3871913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94" y="3191204"/>
            <a:ext cx="4206881" cy="3218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709" y="4090661"/>
            <a:ext cx="3179343" cy="1419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43154" y="3457303"/>
            <a:ext cx="205351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Disconnected Graphs</a:t>
            </a:r>
            <a:endParaRPr lang="en-SG" sz="1500" dirty="0"/>
          </a:p>
        </p:txBody>
      </p:sp>
    </p:spTree>
    <p:extLst>
      <p:ext uri="{BB962C8B-B14F-4D97-AF65-F5344CB8AC3E}">
        <p14:creationId xmlns:p14="http://schemas.microsoft.com/office/powerpoint/2010/main" val="33760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Neighborhood Comparison</a:t>
            </a:r>
            <a:endParaRPr lang="en-SG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295" y="1417722"/>
            <a:ext cx="6947411" cy="52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5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Toy Dataset: Spiral</a:t>
            </a:r>
            <a:endParaRPr lang="en-SG" dirty="0"/>
          </a:p>
        </p:txBody>
      </p:sp>
      <p:sp>
        <p:nvSpPr>
          <p:cNvPr id="4" name="TextBox 3"/>
          <p:cNvSpPr txBox="1"/>
          <p:nvPr/>
        </p:nvSpPr>
        <p:spPr>
          <a:xfrm>
            <a:off x="531694" y="3019008"/>
            <a:ext cx="1189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Simple k-NN</a:t>
            </a:r>
            <a:endParaRPr lang="en-SG" dirty="0"/>
          </a:p>
        </p:txBody>
      </p:sp>
      <p:sp>
        <p:nvSpPr>
          <p:cNvPr id="6" name="TextBox 5"/>
          <p:cNvSpPr txBox="1"/>
          <p:nvPr/>
        </p:nvSpPr>
        <p:spPr>
          <a:xfrm>
            <a:off x="205547" y="5275569"/>
            <a:ext cx="1841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Consensus of k-NNs</a:t>
            </a:r>
            <a:endParaRPr lang="en-SG" dirty="0"/>
          </a:p>
        </p:txBody>
      </p:sp>
      <p:pic>
        <p:nvPicPr>
          <p:cNvPr id="46082" name="Picture 2" descr="C:\Users\Vittal\Documents\Dropbox\Thesis\Defense\new_fi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5" t="3545" r="7932" b="6743"/>
          <a:stretch/>
        </p:blipFill>
        <p:spPr bwMode="auto">
          <a:xfrm>
            <a:off x="2047461" y="2256501"/>
            <a:ext cx="6769510" cy="373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08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on MPEG-7 Database</a:t>
            </a:r>
            <a:endParaRPr lang="en-SG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61" y="1726475"/>
            <a:ext cx="8268877" cy="445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220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</a:t>
            </a:r>
            <a:r>
              <a:rPr lang="en-US" dirty="0" err="1" smtClean="0"/>
              <a:t>sparsification</a:t>
            </a:r>
            <a:r>
              <a:rPr lang="en-US" dirty="0" smtClean="0"/>
              <a:t> is important preprocessing step for diffusion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Consensus of k-NNs </a:t>
            </a:r>
            <a:r>
              <a:rPr lang="en-US" dirty="0" smtClean="0"/>
              <a:t>is a much more </a:t>
            </a:r>
            <a:r>
              <a:rPr lang="en-US" dirty="0" smtClean="0">
                <a:solidFill>
                  <a:srgbClr val="C00000"/>
                </a:solidFill>
              </a:rPr>
              <a:t>robust</a:t>
            </a:r>
            <a:r>
              <a:rPr lang="en-US" dirty="0" smtClean="0"/>
              <a:t> way of selecting neighborhoods</a:t>
            </a:r>
          </a:p>
          <a:p>
            <a:endParaRPr lang="en-US" dirty="0"/>
          </a:p>
          <a:p>
            <a:pPr marL="171450" lvl="1">
              <a:spcBef>
                <a:spcPts val="1350"/>
              </a:spcBef>
            </a:pPr>
            <a:r>
              <a:rPr lang="en-SG" dirty="0" err="1"/>
              <a:t>Vittal</a:t>
            </a:r>
            <a:r>
              <a:rPr lang="en-SG" dirty="0"/>
              <a:t> </a:t>
            </a:r>
            <a:r>
              <a:rPr lang="en-SG" dirty="0" err="1"/>
              <a:t>Premachandran</a:t>
            </a:r>
            <a:r>
              <a:rPr lang="en-SG" dirty="0"/>
              <a:t>, and Ramakrishna </a:t>
            </a:r>
            <a:r>
              <a:rPr lang="en-SG" dirty="0" err="1"/>
              <a:t>Kakarala</a:t>
            </a:r>
            <a:r>
              <a:rPr lang="en-SG" dirty="0"/>
              <a:t>. "Consensus of k-</a:t>
            </a:r>
            <a:r>
              <a:rPr lang="en-SG" dirty="0" err="1"/>
              <a:t>nns</a:t>
            </a:r>
            <a:r>
              <a:rPr lang="en-SG" dirty="0"/>
              <a:t> for robust </a:t>
            </a:r>
            <a:r>
              <a:rPr lang="en-SG" dirty="0" err="1"/>
              <a:t>neighborhood</a:t>
            </a:r>
            <a:r>
              <a:rPr lang="en-SG" dirty="0"/>
              <a:t> selection on graph-based manifolds." </a:t>
            </a:r>
            <a:r>
              <a:rPr lang="en-SG" i="1" dirty="0"/>
              <a:t>Computer Vision and Pattern Recognition (</a:t>
            </a:r>
            <a:r>
              <a:rPr lang="en-SG" b="1" i="1" dirty="0">
                <a:solidFill>
                  <a:srgbClr val="FF0000"/>
                </a:solidFill>
              </a:rPr>
              <a:t>CVPR</a:t>
            </a:r>
            <a:r>
              <a:rPr lang="en-SG" i="1" dirty="0"/>
              <a:t>), 2013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24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 smtClean="0"/>
              <a:t>Outline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r>
              <a:rPr lang="en-SG" dirty="0" smtClean="0">
                <a:solidFill>
                  <a:schemeClr val="bg1">
                    <a:lumMod val="50000"/>
                  </a:schemeClr>
                </a:solidFill>
              </a:rPr>
              <a:t>Background</a:t>
            </a:r>
          </a:p>
          <a:p>
            <a:r>
              <a:rPr lang="en-SG" dirty="0" smtClean="0">
                <a:solidFill>
                  <a:schemeClr val="bg1">
                    <a:lumMod val="50000"/>
                  </a:schemeClr>
                </a:solidFill>
              </a:rPr>
              <a:t>Perceptually Motivated Shape Context</a:t>
            </a:r>
          </a:p>
          <a:p>
            <a:r>
              <a:rPr lang="en-SG" dirty="0" smtClean="0">
                <a:solidFill>
                  <a:schemeClr val="bg1">
                    <a:lumMod val="50000"/>
                  </a:schemeClr>
                </a:solidFill>
              </a:rPr>
              <a:t>What parts of a shape are discriminative?</a:t>
            </a:r>
          </a:p>
          <a:p>
            <a:r>
              <a:rPr lang="en-SG" dirty="0" smtClean="0">
                <a:solidFill>
                  <a:schemeClr val="bg1">
                    <a:lumMod val="50000"/>
                  </a:schemeClr>
                </a:solidFill>
              </a:rPr>
              <a:t>Shape similarity propagation on manifolds</a:t>
            </a:r>
          </a:p>
          <a:p>
            <a:r>
              <a:rPr lang="en-SG" b="1" dirty="0" smtClean="0"/>
              <a:t>Object detection in images using shapes</a:t>
            </a:r>
          </a:p>
          <a:p>
            <a:r>
              <a:rPr lang="en-SG" dirty="0" smtClean="0">
                <a:solidFill>
                  <a:schemeClr val="bg1">
                    <a:lumMod val="50000"/>
                  </a:schemeClr>
                </a:solidFill>
              </a:rPr>
              <a:t>Summary</a:t>
            </a:r>
            <a:endParaRPr lang="en-SG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11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Detection Using Shapes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 detection is a highly challenging task</a:t>
            </a:r>
          </a:p>
          <a:p>
            <a:r>
              <a:rPr lang="en-US" dirty="0" smtClean="0"/>
              <a:t>Detection = recognition + localization</a:t>
            </a:r>
          </a:p>
          <a:p>
            <a:endParaRPr lang="en-US" dirty="0" smtClean="0"/>
          </a:p>
          <a:p>
            <a:r>
              <a:rPr lang="en-US" dirty="0" smtClean="0"/>
              <a:t>Two main approaches for object detection: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We aim to bridge the gap between the two approaches</a:t>
            </a:r>
          </a:p>
        </p:txBody>
      </p:sp>
      <p:pic>
        <p:nvPicPr>
          <p:cNvPr id="45058" name="Picture 2" descr="C:\Users\dcsvp.NUSSTF\Dropbox\Thesis\Defense\dp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501" y="1394004"/>
            <a:ext cx="1820090" cy="121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59" name="Picture 3" descr="C:\Users\dcsvp.NUSSTF\Dropbox\Thesis\Defense\contou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123" y="2891253"/>
            <a:ext cx="2017326" cy="134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87147" y="4406536"/>
            <a:ext cx="30732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dirty="0"/>
              <a:t>Contour-fragment based </a:t>
            </a:r>
            <a:r>
              <a:rPr lang="en-US" dirty="0" smtClean="0"/>
              <a:t>approach;</a:t>
            </a:r>
          </a:p>
          <a:p>
            <a:pPr marL="0" lvl="1"/>
            <a:r>
              <a:rPr lang="en-US" dirty="0" smtClean="0"/>
              <a:t>strong </a:t>
            </a:r>
            <a:r>
              <a:rPr lang="en-US" dirty="0"/>
              <a:t>localization ability</a:t>
            </a:r>
          </a:p>
          <a:p>
            <a:endParaRPr lang="en-SG" dirty="0"/>
          </a:p>
        </p:txBody>
      </p:sp>
      <p:sp>
        <p:nvSpPr>
          <p:cNvPr id="6" name="TextBox 5"/>
          <p:cNvSpPr txBox="1"/>
          <p:nvPr/>
        </p:nvSpPr>
        <p:spPr>
          <a:xfrm>
            <a:off x="1374996" y="4406536"/>
            <a:ext cx="27183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dirty="0"/>
              <a:t>HOG-based </a:t>
            </a:r>
            <a:r>
              <a:rPr lang="en-US" dirty="0" smtClean="0"/>
              <a:t>approach;</a:t>
            </a:r>
          </a:p>
          <a:p>
            <a:pPr marL="0" lvl="1"/>
            <a:r>
              <a:rPr lang="en-US" dirty="0" smtClean="0"/>
              <a:t>strong </a:t>
            </a:r>
            <a:r>
              <a:rPr lang="en-US" dirty="0"/>
              <a:t>discriminative capability</a:t>
            </a:r>
          </a:p>
          <a:p>
            <a:endParaRPr lang="en-SG" dirty="0"/>
          </a:p>
        </p:txBody>
      </p:sp>
      <p:pic>
        <p:nvPicPr>
          <p:cNvPr id="45060" name="Picture 4" descr="C:\Users\dcsvp.NUSSTF\Dropbox\Thesis\Defense\Ho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119" y="3233699"/>
            <a:ext cx="2786062" cy="100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51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4770" y="3044280"/>
            <a:ext cx="41144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What is Shape?</a:t>
            </a:r>
            <a:endParaRPr lang="en-US" sz="4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Model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Parts-based model</a:t>
            </a:r>
          </a:p>
          <a:p>
            <a:r>
              <a:rPr lang="en-US" dirty="0" smtClean="0"/>
              <a:t>Each part denoted by two types of features:</a:t>
            </a:r>
          </a:p>
          <a:p>
            <a:pPr lvl="1"/>
            <a:r>
              <a:rPr lang="en-US" dirty="0" smtClean="0"/>
              <a:t>Local features – HOG</a:t>
            </a:r>
          </a:p>
          <a:p>
            <a:pPr lvl="1"/>
            <a:r>
              <a:rPr lang="en-US" dirty="0" smtClean="0"/>
              <a:t>Non-local features – Distance and Angle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479" y="1734503"/>
            <a:ext cx="3157597" cy="4178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504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 For Non-Local Parts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Locally similar looking parts are highlighted in blue</a:t>
            </a:r>
          </a:p>
          <a:p>
            <a:r>
              <a:rPr lang="en-US" dirty="0" smtClean="0"/>
              <a:t>Without non-local features, they can generate false matches</a:t>
            </a:r>
            <a:endParaRPr lang="en-SG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626" y="2814833"/>
            <a:ext cx="6168749" cy="2636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689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TRW-S for optimization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032" y="2045971"/>
            <a:ext cx="7231937" cy="1055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802193" y="2041916"/>
            <a:ext cx="1356851" cy="1059776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928031" y="3598605"/>
            <a:ext cx="12049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Unary</a:t>
            </a:r>
          </a:p>
          <a:p>
            <a:r>
              <a:rPr lang="en-US" sz="2000" dirty="0" smtClean="0"/>
              <a:t>Potential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4458928" y="2041916"/>
            <a:ext cx="1720646" cy="1059776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440129" y="2041916"/>
            <a:ext cx="1747840" cy="1059776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16778" y="3598605"/>
            <a:ext cx="12049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Pairwise</a:t>
            </a:r>
          </a:p>
          <a:p>
            <a:r>
              <a:rPr lang="en-US" sz="2000" dirty="0" smtClean="0"/>
              <a:t>Potential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6711576" y="3598605"/>
            <a:ext cx="12049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Potts</a:t>
            </a:r>
          </a:p>
          <a:p>
            <a:r>
              <a:rPr lang="en-US" sz="2000" dirty="0" smtClean="0"/>
              <a:t>Potential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817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  <p:bldP spid="9" grpId="0"/>
      <p:bldP spid="1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Procedure</a:t>
            </a:r>
            <a:endParaRPr lang="en-SG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06" y="2220746"/>
            <a:ext cx="7506789" cy="3068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495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and Results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ETH-Z Shape Database</a:t>
            </a:r>
          </a:p>
          <a:p>
            <a:pPr lvl="1"/>
            <a:r>
              <a:rPr lang="en-US" dirty="0" smtClean="0"/>
              <a:t>5 classes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255 Images</a:t>
            </a:r>
          </a:p>
          <a:p>
            <a:pPr lvl="1"/>
            <a:r>
              <a:rPr lang="en-US" dirty="0" smtClean="0"/>
              <a:t>PASCAL 50% overlap criteria</a:t>
            </a:r>
          </a:p>
          <a:p>
            <a:pPr lvl="1"/>
            <a:r>
              <a:rPr lang="en-US" dirty="0" smtClean="0"/>
              <a:t>Performance measured by mean Average Precision and Detection Rate at 0.3/0.4 FPPI</a:t>
            </a:r>
          </a:p>
          <a:p>
            <a:pPr lvl="1"/>
            <a:endParaRPr lang="en-SG" dirty="0"/>
          </a:p>
        </p:txBody>
      </p:sp>
      <p:pic>
        <p:nvPicPr>
          <p:cNvPr id="34818" name="Picture 2" descr="C:\Users\Vittal\Documents\Dropbox\Thesis\Defense\london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115" y="2412048"/>
            <a:ext cx="1802975" cy="135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19" name="Picture 3" descr="C:\Users\Vittal\Documents\Dropbox\Thesis\Defense\wbbe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601" y="2412048"/>
            <a:ext cx="799628" cy="135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0" name="Picture 4" descr="C:\Users\Vittal\Documents\Dropbox\Thesis\Defense\brown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03" y="2412048"/>
            <a:ext cx="971917" cy="135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1" name="Picture 5" descr="C:\Users\Vittal\Documents\Dropbox\Thesis\Defense\cool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160" y="2412048"/>
            <a:ext cx="1802976" cy="135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2" name="Picture 6" descr="C:\Users\Vittal\Documents\Dropbox\Thesis\Defense\oil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743" y="2412048"/>
            <a:ext cx="1346222" cy="135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06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Detection Examples</a:t>
            </a:r>
            <a:endParaRPr lang="en-SG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91"/>
          <a:stretch/>
        </p:blipFill>
        <p:spPr bwMode="auto">
          <a:xfrm>
            <a:off x="384651" y="1954911"/>
            <a:ext cx="4135098" cy="3078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749" y="1954912"/>
            <a:ext cx="4349643" cy="3078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143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 Average Precision</a:t>
            </a:r>
            <a:endParaRPr lang="en-SG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56" y="2392295"/>
            <a:ext cx="7770088" cy="2258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891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Precision Recall Curves</a:t>
            </a:r>
            <a:endParaRPr lang="en-SG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04" y="1471750"/>
            <a:ext cx="4931992" cy="5125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265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 smtClean="0"/>
              <a:t>Outline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r>
              <a:rPr lang="en-SG" dirty="0" smtClean="0">
                <a:solidFill>
                  <a:schemeClr val="bg1">
                    <a:lumMod val="50000"/>
                  </a:schemeClr>
                </a:solidFill>
              </a:rPr>
              <a:t>Background</a:t>
            </a:r>
          </a:p>
          <a:p>
            <a:r>
              <a:rPr lang="en-SG" dirty="0" smtClean="0">
                <a:solidFill>
                  <a:schemeClr val="bg1">
                    <a:lumMod val="50000"/>
                  </a:schemeClr>
                </a:solidFill>
              </a:rPr>
              <a:t>Perceptually Motivated Shape Context</a:t>
            </a:r>
          </a:p>
          <a:p>
            <a:r>
              <a:rPr lang="en-SG" dirty="0" smtClean="0">
                <a:solidFill>
                  <a:schemeClr val="bg1">
                    <a:lumMod val="50000"/>
                  </a:schemeClr>
                </a:solidFill>
              </a:rPr>
              <a:t>What parts of a shape are discriminative?</a:t>
            </a:r>
          </a:p>
          <a:p>
            <a:r>
              <a:rPr lang="en-SG" dirty="0" smtClean="0">
                <a:solidFill>
                  <a:schemeClr val="bg1">
                    <a:lumMod val="50000"/>
                  </a:schemeClr>
                </a:solidFill>
              </a:rPr>
              <a:t>Shape similarity propagation on manifolds</a:t>
            </a:r>
          </a:p>
          <a:p>
            <a:r>
              <a:rPr lang="en-SG" dirty="0" smtClean="0">
                <a:solidFill>
                  <a:schemeClr val="bg1">
                    <a:lumMod val="50000"/>
                  </a:schemeClr>
                </a:solidFill>
              </a:rPr>
              <a:t>Object detection in images using shapes</a:t>
            </a:r>
          </a:p>
          <a:p>
            <a:r>
              <a:rPr lang="en-SG" b="1" dirty="0" smtClean="0"/>
              <a:t>Summary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130911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dirty="0" smtClean="0"/>
              <a:t>Presented a strong motivation to use shapes</a:t>
            </a:r>
          </a:p>
          <a:p>
            <a:endParaRPr lang="en-SG" dirty="0" smtClean="0"/>
          </a:p>
          <a:p>
            <a:r>
              <a:rPr lang="en-SG" dirty="0" smtClean="0"/>
              <a:t>Perceptually motivated technique to match shapes</a:t>
            </a:r>
          </a:p>
          <a:p>
            <a:endParaRPr lang="en-SG" dirty="0" smtClean="0"/>
          </a:p>
          <a:p>
            <a:endParaRPr lang="en-SG" dirty="0"/>
          </a:p>
          <a:p>
            <a:r>
              <a:rPr lang="en-SG" dirty="0" smtClean="0"/>
              <a:t>Presented a novel technique for identifying discriminative parts.</a:t>
            </a:r>
          </a:p>
          <a:p>
            <a:endParaRPr lang="en-SG" dirty="0" smtClean="0"/>
          </a:p>
          <a:p>
            <a:r>
              <a:rPr lang="en-SG" dirty="0" smtClean="0"/>
              <a:t>Consensus of k-NNs for robust </a:t>
            </a:r>
            <a:r>
              <a:rPr lang="en-SG" dirty="0" err="1" smtClean="0"/>
              <a:t>neighborhood</a:t>
            </a:r>
            <a:r>
              <a:rPr lang="en-SG" dirty="0" smtClean="0"/>
              <a:t> selection</a:t>
            </a:r>
          </a:p>
          <a:p>
            <a:endParaRPr lang="en-SG" dirty="0" smtClean="0"/>
          </a:p>
          <a:p>
            <a:endParaRPr lang="en-SG" dirty="0" smtClean="0"/>
          </a:p>
          <a:p>
            <a:r>
              <a:rPr lang="en-SG" dirty="0" smtClean="0"/>
              <a:t>Bridge the gap between HOG-based and contour-based object detection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495107" y="1572172"/>
            <a:ext cx="2671379" cy="384049"/>
            <a:chOff x="1319979" y="2987457"/>
            <a:chExt cx="6678613" cy="1044575"/>
          </a:xfrm>
        </p:grpSpPr>
        <p:pic>
          <p:nvPicPr>
            <p:cNvPr id="5" name="Picture 2" descr="C:\Users\vitt0002\Documents\Report\PhDtemplateLATEX\1_introduction\figures\Car_silhouette1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19979" y="3058894"/>
              <a:ext cx="2705100" cy="889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2" descr="C:\Users\vitt0002\Documents\Report\PhDtemplateLATEX\Chapter1\figures\Car_Silhouette2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34667" y="2987457"/>
              <a:ext cx="3463925" cy="1044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740" y="2168843"/>
            <a:ext cx="1473040" cy="1134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99849" y="3532416"/>
            <a:ext cx="1566637" cy="764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2" name="Picture 2" descr="C:\Users\dcsvp.NUSSTF\Dropbox\Thesis\Defense\consensusKNN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740" y="4296858"/>
            <a:ext cx="1452490" cy="114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6" t="16444" r="2738" b="64959"/>
          <a:stretch/>
        </p:blipFill>
        <p:spPr bwMode="auto">
          <a:xfrm>
            <a:off x="5495107" y="5775302"/>
            <a:ext cx="2990970" cy="866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276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oundIsAShap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477" y="752186"/>
            <a:ext cx="6863627" cy="53536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other types of perceptually motivated techniques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discriminativeness</a:t>
            </a:r>
            <a:r>
              <a:rPr lang="en-US" dirty="0" smtClean="0"/>
              <a:t> of parts for generating better shape descriptors</a:t>
            </a:r>
          </a:p>
          <a:p>
            <a:r>
              <a:rPr lang="en-US" dirty="0" smtClean="0"/>
              <a:t>Bigger shape databases are needed for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18179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38476" y="3013502"/>
            <a:ext cx="32670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Thank you!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17197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63243" y="2090172"/>
            <a:ext cx="641751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Vijaya" pitchFamily="34" charset="0"/>
                <a:cs typeface="Vijaya" pitchFamily="34" charset="0"/>
              </a:rPr>
              <a:t>“We here define ‘shape’ informally as ‘all the geometrical information that remains when location, scale and rotational effects are filtered out from an object.’” </a:t>
            </a:r>
          </a:p>
          <a:p>
            <a:pPr algn="r"/>
            <a:r>
              <a:rPr lang="en-US" sz="2000" dirty="0" smtClean="0"/>
              <a:t>– David George Kendall (1918-2007)</a:t>
            </a:r>
          </a:p>
          <a:p>
            <a:pPr algn="r"/>
            <a:r>
              <a:rPr lang="en-US" sz="2000" dirty="0" smtClean="0"/>
              <a:t>Statistician and Mathematician</a:t>
            </a: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shapes?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 </a:t>
            </a:r>
            <a:r>
              <a:rPr lang="en-US" dirty="0" err="1" smtClean="0"/>
              <a:t>colour</a:t>
            </a:r>
            <a:r>
              <a:rPr lang="en-US" dirty="0" smtClean="0"/>
              <a:t>, no texture; yet recognizable.</a:t>
            </a:r>
          </a:p>
          <a:p>
            <a:r>
              <a:rPr lang="en-US" dirty="0" smtClean="0"/>
              <a:t>Shape enables class-level recognition</a:t>
            </a:r>
          </a:p>
          <a:p>
            <a:endParaRPr lang="en-US" dirty="0" smtClean="0"/>
          </a:p>
          <a:p>
            <a:r>
              <a:rPr lang="en-US" dirty="0" smtClean="0"/>
              <a:t>How to represent shapes?</a:t>
            </a:r>
          </a:p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38175" y="1766968"/>
            <a:ext cx="7467650" cy="1477674"/>
            <a:chOff x="1319979" y="2987457"/>
            <a:chExt cx="6678613" cy="1044575"/>
          </a:xfrm>
        </p:grpSpPr>
        <p:pic>
          <p:nvPicPr>
            <p:cNvPr id="4" name="Picture 2" descr="C:\Users\vitt0002\Documents\Report\PhDtemplateLATEX\1_introduction\figures\Car_silhouette1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19979" y="3058894"/>
              <a:ext cx="2705100" cy="889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2" descr="C:\Users\vitt0002\Documents\Report\PhDtemplateLATEX\Chapter1\figures\Car_Silhouette2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34667" y="2987457"/>
              <a:ext cx="3463925" cy="1044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S103431380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TS103431380</Template>
  <TotalTime>0</TotalTime>
  <Words>1628</Words>
  <Application>Microsoft Office PowerPoint</Application>
  <PresentationFormat>On-screen Show (4:3)</PresentationFormat>
  <Paragraphs>454</Paragraphs>
  <Slides>71</Slides>
  <Notes>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3" baseType="lpstr">
      <vt:lpstr>TS103431380</vt:lpstr>
      <vt:lpstr>Equation</vt:lpstr>
      <vt:lpstr>Exploiting Shape Properties for Improved Retrieval, Discrimination and Recognition</vt:lpstr>
      <vt:lpstr>Outline</vt:lpstr>
      <vt:lpstr>Introduction</vt:lpstr>
      <vt:lpstr>Introduction</vt:lpstr>
      <vt:lpstr>Object Recognition</vt:lpstr>
      <vt:lpstr>PowerPoint Presentation</vt:lpstr>
      <vt:lpstr>PowerPoint Presentation</vt:lpstr>
      <vt:lpstr>PowerPoint Presentation</vt:lpstr>
      <vt:lpstr>Why use shapes?</vt:lpstr>
      <vt:lpstr>Outline</vt:lpstr>
      <vt:lpstr>Modern Computer Vision</vt:lpstr>
      <vt:lpstr>Existing Methods</vt:lpstr>
      <vt:lpstr>Existing Methods</vt:lpstr>
      <vt:lpstr>Issues with Contour-Based Techniques</vt:lpstr>
      <vt:lpstr>Outline</vt:lpstr>
      <vt:lpstr>Solid Shape Context</vt:lpstr>
      <vt:lpstr>Interior Properties</vt:lpstr>
      <vt:lpstr>Constrained Delaunay Triangulation - Sampling</vt:lpstr>
      <vt:lpstr>Sparse Points</vt:lpstr>
      <vt:lpstr>Solid Shape Context Descriptor</vt:lpstr>
      <vt:lpstr>Putting it together</vt:lpstr>
      <vt:lpstr>Properties of SSC</vt:lpstr>
      <vt:lpstr>Experiments and Results</vt:lpstr>
      <vt:lpstr>Experiments and Results</vt:lpstr>
      <vt:lpstr>Improvement Over IDSC</vt:lpstr>
      <vt:lpstr>Qualitative Results</vt:lpstr>
      <vt:lpstr>Qualitative Results - 2</vt:lpstr>
      <vt:lpstr>Perceptually Motivated Shape Context - Recap</vt:lpstr>
      <vt:lpstr>Are all parts of the shape uniformly discriminative?</vt:lpstr>
      <vt:lpstr>PowerPoint Presentation</vt:lpstr>
      <vt:lpstr>Outline</vt:lpstr>
      <vt:lpstr>Motivation</vt:lpstr>
      <vt:lpstr>Motivation</vt:lpstr>
      <vt:lpstr>Discriminative Parts</vt:lpstr>
      <vt:lpstr>Dividing the Shape</vt:lpstr>
      <vt:lpstr>Dividing the Shape - Detail</vt:lpstr>
      <vt:lpstr>Compare Parts to Negative Shapes</vt:lpstr>
      <vt:lpstr>Shape Descriptor</vt:lpstr>
      <vt:lpstr>Shape Descriptor - 2</vt:lpstr>
      <vt:lpstr>Example</vt:lpstr>
      <vt:lpstr>More Examples</vt:lpstr>
      <vt:lpstr>Part Consistency Matrix</vt:lpstr>
      <vt:lpstr>Example Class with Low AUC - Apples</vt:lpstr>
      <vt:lpstr>Example Class with High AUC – Face Silhouettes</vt:lpstr>
      <vt:lpstr>Singular Value Curves</vt:lpstr>
      <vt:lpstr>Summary</vt:lpstr>
      <vt:lpstr>Outline</vt:lpstr>
      <vt:lpstr>Shape Retrieval Using Shape Manifolds</vt:lpstr>
      <vt:lpstr>Diffusion on Sparse Graphs</vt:lpstr>
      <vt:lpstr>Related work</vt:lpstr>
      <vt:lpstr>Consensus of k-NNs</vt:lpstr>
      <vt:lpstr>Consensus Information</vt:lpstr>
      <vt:lpstr>Dominant Neighborhoods</vt:lpstr>
      <vt:lpstr>Neighborhood Comparison</vt:lpstr>
      <vt:lpstr>Experiments</vt:lpstr>
      <vt:lpstr>Experiments on MPEG-7 Database</vt:lpstr>
      <vt:lpstr>Recap</vt:lpstr>
      <vt:lpstr>Outline</vt:lpstr>
      <vt:lpstr>Object Detection Using Shapes</vt:lpstr>
      <vt:lpstr>Our Model</vt:lpstr>
      <vt:lpstr>Need For Non-Local Parts</vt:lpstr>
      <vt:lpstr>The Approach</vt:lpstr>
      <vt:lpstr>Overall Procedure</vt:lpstr>
      <vt:lpstr>Experiments and Results</vt:lpstr>
      <vt:lpstr>Detection Examples</vt:lpstr>
      <vt:lpstr>Mean Average Precision</vt:lpstr>
      <vt:lpstr>Precision Recall Curves</vt:lpstr>
      <vt:lpstr>Outline</vt:lpstr>
      <vt:lpstr>Summary</vt:lpstr>
      <vt:lpstr>Future Work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2014-01-22T13:03:20Z</dcterms:created>
  <dcterms:modified xsi:type="dcterms:W3CDTF">2014-02-18T10:58:18Z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TC034313809991</vt:lpwstr>
  </property>
</Properties>
</file>